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4" r:id="rId3"/>
    <p:sldId id="280" r:id="rId4"/>
    <p:sldId id="278" r:id="rId5"/>
    <p:sldId id="283" r:id="rId6"/>
    <p:sldId id="270" r:id="rId7"/>
    <p:sldId id="282" r:id="rId8"/>
    <p:sldId id="272" r:id="rId9"/>
    <p:sldId id="281" r:id="rId10"/>
    <p:sldId id="273" r:id="rId11"/>
    <p:sldId id="261" r:id="rId12"/>
    <p:sldId id="277" r:id="rId13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CC"/>
    <a:srgbClr val="333333"/>
    <a:srgbClr val="0099CC"/>
    <a:srgbClr val="1290A9"/>
    <a:srgbClr val="949698"/>
    <a:srgbClr val="15A0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44"/>
    <p:restoredTop sz="93684" autoAdjust="0"/>
  </p:normalViewPr>
  <p:slideViewPr>
    <p:cSldViewPr snapToGrid="0" snapToObjects="1">
      <p:cViewPr>
        <p:scale>
          <a:sx n="60" d="100"/>
          <a:sy n="60" d="100"/>
        </p:scale>
        <p:origin x="-2288" y="-4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B8B8E9-8A3F-7E41-9252-AF45EEA6A3E4}" type="datetimeFigureOut">
              <a:rPr lang="es-ES_tradnl" smtClean="0"/>
              <a:pPr/>
              <a:t>06/09/19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2DC50B-35DA-104C-9B41-C4C81E1BA6C2}" type="slidenum">
              <a:rPr lang="es-ES_tradnl" smtClean="0"/>
              <a:pPr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6375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ES_tradnl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B572-2477-BA40-96B3-8498228C339E}" type="datetimeFigureOut">
              <a:rPr lang="es-ES_tradnl" smtClean="0"/>
              <a:pPr/>
              <a:t>06/09/19</a:t>
            </a:fld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DDF54-96AF-B841-8510-2C8DD7522184}" type="slidenum">
              <a:rPr lang="es-ES_tradnl" smtClean="0"/>
              <a:pPr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62968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B572-2477-BA40-96B3-8498228C339E}" type="datetimeFigureOut">
              <a:rPr lang="es-ES_tradnl" smtClean="0"/>
              <a:pPr/>
              <a:t>06/09/19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DDF54-96AF-B841-8510-2C8DD7522184}" type="slidenum">
              <a:rPr lang="es-ES_tradnl" smtClean="0"/>
              <a:pPr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0100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B572-2477-BA40-96B3-8498228C339E}" type="datetimeFigureOut">
              <a:rPr lang="es-ES_tradnl" smtClean="0"/>
              <a:pPr/>
              <a:t>06/09/19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DDF54-96AF-B841-8510-2C8DD7522184}" type="slidenum">
              <a:rPr lang="es-ES_tradnl" smtClean="0"/>
              <a:pPr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16853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918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B572-2477-BA40-96B3-8498228C339E}" type="datetimeFigureOut">
              <a:rPr lang="es-ES_tradnl" smtClean="0"/>
              <a:pPr/>
              <a:t>06/09/19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DDF54-96AF-B841-8510-2C8DD7522184}" type="slidenum">
              <a:rPr lang="es-ES_tradnl" smtClean="0"/>
              <a:pPr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9098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B572-2477-BA40-96B3-8498228C339E}" type="datetimeFigureOut">
              <a:rPr lang="es-ES_tradnl" smtClean="0"/>
              <a:pPr/>
              <a:t>06/09/19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DDF54-96AF-B841-8510-2C8DD7522184}" type="slidenum">
              <a:rPr lang="es-ES_tradnl" smtClean="0"/>
              <a:pPr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87076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B572-2477-BA40-96B3-8498228C339E}" type="datetimeFigureOut">
              <a:rPr lang="es-ES_tradnl" smtClean="0"/>
              <a:pPr/>
              <a:t>06/09/19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DDF54-96AF-B841-8510-2C8DD7522184}" type="slidenum">
              <a:rPr lang="es-ES_tradnl" smtClean="0"/>
              <a:pPr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81329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B572-2477-BA40-96B3-8498228C339E}" type="datetimeFigureOut">
              <a:rPr lang="es-ES_tradnl" smtClean="0"/>
              <a:pPr/>
              <a:t>06/09/19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DDF54-96AF-B841-8510-2C8DD7522184}" type="slidenum">
              <a:rPr lang="es-ES_tradnl" smtClean="0"/>
              <a:pPr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02562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B572-2477-BA40-96B3-8498228C339E}" type="datetimeFigureOut">
              <a:rPr lang="es-ES_tradnl" smtClean="0"/>
              <a:pPr/>
              <a:t>06/09/19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DDF54-96AF-B841-8510-2C8DD7522184}" type="slidenum">
              <a:rPr lang="es-ES_tradnl" smtClean="0"/>
              <a:pPr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24060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B572-2477-BA40-96B3-8498228C339E}" type="datetimeFigureOut">
              <a:rPr lang="es-ES_tradnl" smtClean="0"/>
              <a:pPr/>
              <a:t>06/09/19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DDF54-96AF-B841-8510-2C8DD7522184}" type="slidenum">
              <a:rPr lang="es-ES_tradnl" smtClean="0"/>
              <a:pPr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37824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B572-2477-BA40-96B3-8498228C339E}" type="datetimeFigureOut">
              <a:rPr lang="es-ES_tradnl" smtClean="0"/>
              <a:pPr/>
              <a:t>06/09/19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DDF54-96AF-B841-8510-2C8DD7522184}" type="slidenum">
              <a:rPr lang="es-ES_tradnl" smtClean="0"/>
              <a:pPr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63572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2B572-2477-BA40-96B3-8498228C339E}" type="datetimeFigureOut">
              <a:rPr lang="es-ES_tradnl" smtClean="0"/>
              <a:pPr/>
              <a:t>06/09/19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DDF54-96AF-B841-8510-2C8DD7522184}" type="slidenum">
              <a:rPr lang="es-ES_tradnl" smtClean="0"/>
              <a:pPr/>
              <a:t>‹Nr.›</a:t>
            </a:fld>
            <a:endParaRPr lang="es-ES_tradnl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301" y="347971"/>
            <a:ext cx="441699" cy="44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8186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microsoft.com/office/2007/relationships/hdphoto" Target="../media/hdphoto12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microsoft.com/office/2007/relationships/hdphoto" Target="../media/hdphoto12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20" Type="http://schemas.microsoft.com/office/2007/relationships/hdphoto" Target="../media/hdphoto10.wdp"/><Relationship Id="rId21" Type="http://schemas.openxmlformats.org/officeDocument/2006/relationships/image" Target="../media/image16.png"/><Relationship Id="rId22" Type="http://schemas.microsoft.com/office/2007/relationships/hdphoto" Target="../media/hdphoto11.wdp"/><Relationship Id="rId10" Type="http://schemas.microsoft.com/office/2007/relationships/hdphoto" Target="../media/hdphoto6.wdp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microsoft.com/office/2007/relationships/hdphoto" Target="../media/hdphoto7.wdp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microsoft.com/office/2007/relationships/hdphoto" Target="../media/hdphoto8.wdp"/><Relationship Id="rId17" Type="http://schemas.openxmlformats.org/officeDocument/2006/relationships/image" Target="../media/image14.png"/><Relationship Id="rId18" Type="http://schemas.microsoft.com/office/2007/relationships/hdphoto" Target="../media/hdphoto9.wdp"/><Relationship Id="rId19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microsoft.com/office/2007/relationships/hdphoto" Target="../media/hdphoto3.wdp"/><Relationship Id="rId4" Type="http://schemas.openxmlformats.org/officeDocument/2006/relationships/image" Target="../media/image6.png"/><Relationship Id="rId5" Type="http://schemas.microsoft.com/office/2007/relationships/hdphoto" Target="../media/hdphoto4.wdp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microsoft.com/office/2007/relationships/hdphoto" Target="../media/hdphoto12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microsoft.com/office/2007/relationships/hdphoto" Target="../media/hdphoto12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4" Type="http://schemas.openxmlformats.org/officeDocument/2006/relationships/image" Target="../media/image21.jpeg"/><Relationship Id="rId5" Type="http://schemas.microsoft.com/office/2007/relationships/hdphoto" Target="../media/hdphoto1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448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319" y="2821615"/>
            <a:ext cx="4297362" cy="121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829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b="1023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1" name="object 8">
            <a:extLst>
              <a:ext uri="{FF2B5EF4-FFF2-40B4-BE49-F238E27FC236}">
                <a16:creationId xmlns="" xmlns:a16="http://schemas.microsoft.com/office/drawing/2014/main" id="{C1444948-C257-F048-B219-6210A81E92AA}"/>
              </a:ext>
            </a:extLst>
          </p:cNvPr>
          <p:cNvSpPr txBox="1"/>
          <p:nvPr/>
        </p:nvSpPr>
        <p:spPr>
          <a:xfrm>
            <a:off x="4131129" y="2551300"/>
            <a:ext cx="3679961" cy="1624798"/>
          </a:xfrm>
          <a:prstGeom prst="rect">
            <a:avLst/>
          </a:prstGeom>
          <a:noFill/>
        </p:spPr>
        <p:txBody>
          <a:bodyPr vert="horz" wrap="square" lIns="0" tIns="14599" rIns="0" bIns="0" rtlCol="0" anchor="t">
            <a:spAutoFit/>
          </a:bodyPr>
          <a:lstStyle/>
          <a:p>
            <a:pPr marL="182106" marR="6147" indent="-3073" algn="ctr">
              <a:lnSpc>
                <a:spcPct val="150000"/>
              </a:lnSpc>
              <a:spcBef>
                <a:spcPts val="115"/>
              </a:spcBef>
            </a:pPr>
            <a:r>
              <a:rPr lang="es-ES_tradnl" dirty="0" smtClean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Ofrecemos información del mercado inmobiliario a través de 2 productos</a:t>
            </a:r>
            <a:r>
              <a:rPr lang="es-ES_tradnl" sz="1600" dirty="0" smtClean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:</a:t>
            </a:r>
          </a:p>
          <a:p>
            <a:pPr marL="182106" marR="6147" indent="-3073" algn="ctr">
              <a:lnSpc>
                <a:spcPct val="150000"/>
              </a:lnSpc>
              <a:spcBef>
                <a:spcPts val="115"/>
              </a:spcBef>
            </a:pPr>
            <a:endParaRPr lang="es-ES" sz="1600" dirty="0">
              <a:solidFill>
                <a:srgbClr val="333333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" name="object 8">
            <a:extLst>
              <a:ext uri="{FF2B5EF4-FFF2-40B4-BE49-F238E27FC236}">
                <a16:creationId xmlns="" xmlns:a16="http://schemas.microsoft.com/office/drawing/2014/main" id="{C1444948-C257-F048-B219-6210A81E92AA}"/>
              </a:ext>
            </a:extLst>
          </p:cNvPr>
          <p:cNvSpPr txBox="1"/>
          <p:nvPr/>
        </p:nvSpPr>
        <p:spPr>
          <a:xfrm>
            <a:off x="2302337" y="4124305"/>
            <a:ext cx="3369706" cy="1730083"/>
          </a:xfrm>
          <a:prstGeom prst="rect">
            <a:avLst/>
          </a:prstGeom>
          <a:noFill/>
        </p:spPr>
        <p:txBody>
          <a:bodyPr vert="horz" wrap="square" lIns="0" tIns="14599" rIns="0" bIns="0" rtlCol="0" anchor="t">
            <a:spAutoFit/>
          </a:bodyPr>
          <a:lstStyle/>
          <a:p>
            <a:pPr algn="just"/>
            <a:r>
              <a:rPr lang="es-ES_tradnl" sz="1600" dirty="0" smtClean="0">
                <a:solidFill>
                  <a:srgbClr val="2191C9"/>
                </a:solidFill>
                <a:latin typeface="Avenir Book" charset="0"/>
                <a:ea typeface="Avenir Book" charset="0"/>
                <a:cs typeface="Avenir Book" charset="0"/>
              </a:rPr>
              <a:t>HELP </a:t>
            </a:r>
            <a:r>
              <a:rPr lang="es-ES_tradnl" sz="1600" dirty="0">
                <a:solidFill>
                  <a:srgbClr val="2191C9"/>
                </a:solidFill>
                <a:latin typeface="Avenir Book" charset="0"/>
                <a:ea typeface="Avenir Book" charset="0"/>
                <a:cs typeface="Avenir Book" charset="0"/>
              </a:rPr>
              <a:t>INMOBILIARIO:</a:t>
            </a:r>
          </a:p>
          <a:p>
            <a:pPr algn="just">
              <a:lnSpc>
                <a:spcPct val="120000"/>
              </a:lnSpc>
            </a:pPr>
            <a:r>
              <a:rPr lang="es-ES_tradnl" sz="1600" dirty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Herramienta Estratégica para lanzamiento de nuevos proyectos, administración de portafolio y censo de proyectos inmobiliarios en el </a:t>
            </a:r>
            <a:r>
              <a:rPr lang="es-ES_tradnl" sz="1600" dirty="0" smtClean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mercado de Quito y Guayaquil.</a:t>
            </a:r>
            <a:endParaRPr lang="es-ES_tradnl" sz="1600" dirty="0">
              <a:solidFill>
                <a:srgbClr val="333333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="" xmlns:a16="http://schemas.microsoft.com/office/drawing/2014/main" id="{C1444948-C257-F048-B219-6210A81E92AA}"/>
              </a:ext>
            </a:extLst>
          </p:cNvPr>
          <p:cNvSpPr txBox="1"/>
          <p:nvPr/>
        </p:nvSpPr>
        <p:spPr>
          <a:xfrm>
            <a:off x="6487893" y="4121530"/>
            <a:ext cx="3401770" cy="1730083"/>
          </a:xfrm>
          <a:prstGeom prst="rect">
            <a:avLst/>
          </a:prstGeom>
          <a:noFill/>
        </p:spPr>
        <p:txBody>
          <a:bodyPr vert="horz" wrap="square" lIns="0" tIns="14599" rIns="0" bIns="0" rtlCol="0" anchor="t">
            <a:spAutoFit/>
          </a:bodyPr>
          <a:lstStyle/>
          <a:p>
            <a:pPr algn="just"/>
            <a:r>
              <a:rPr lang="es-ES_tradnl" sz="1600" dirty="0" smtClean="0">
                <a:solidFill>
                  <a:srgbClr val="2191C9"/>
                </a:solidFill>
                <a:latin typeface="Avenir Book" charset="0"/>
                <a:ea typeface="Avenir Book" charset="0"/>
                <a:cs typeface="Avenir Book" charset="0"/>
              </a:rPr>
              <a:t>TERMÓMETRO INMOBILIARIO:</a:t>
            </a:r>
            <a:endParaRPr lang="es-ES_tradnl" sz="1600" dirty="0">
              <a:solidFill>
                <a:srgbClr val="2191C9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just">
              <a:lnSpc>
                <a:spcPct val="120000"/>
              </a:lnSpc>
            </a:pPr>
            <a:r>
              <a:rPr lang="es-ES_tradnl" sz="1600" dirty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Termómetro de la actividad inmobiliaria </a:t>
            </a:r>
            <a:r>
              <a:rPr lang="es-ES_tradnl" sz="1600" dirty="0" smtClean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y análisis </a:t>
            </a:r>
            <a:r>
              <a:rPr lang="es-ES_tradnl" sz="1600" dirty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del mercado, </a:t>
            </a:r>
            <a:r>
              <a:rPr lang="es-ES_tradnl" sz="1600" dirty="0" smtClean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a través de las </a:t>
            </a:r>
            <a:r>
              <a:rPr lang="es-ES_tradnl" sz="1600" dirty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variables </a:t>
            </a:r>
            <a:r>
              <a:rPr lang="es-ES_tradnl" sz="1600" dirty="0" smtClean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más </a:t>
            </a:r>
            <a:r>
              <a:rPr lang="es-ES_tradnl" sz="1600" dirty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importantes de la oferta disponible de </a:t>
            </a:r>
            <a:r>
              <a:rPr lang="es-ES_tradnl" sz="1600" dirty="0" smtClean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proyectos en Quito y Guayaquil. </a:t>
            </a:r>
            <a:endParaRPr lang="es-ES" sz="1600" dirty="0">
              <a:solidFill>
                <a:srgbClr val="333333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834444" y="1253875"/>
            <a:ext cx="828322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003425" algn="l"/>
              </a:tabLst>
            </a:pPr>
            <a:r>
              <a:rPr lang="es-ES" sz="3600" spc="300" dirty="0" smtClean="0">
                <a:solidFill>
                  <a:srgbClr val="2191C9"/>
                </a:solidFill>
                <a:latin typeface="Avenir Book"/>
                <a:cs typeface="Avenir Book"/>
              </a:rPr>
              <a:t>4. </a:t>
            </a:r>
            <a:r>
              <a:rPr lang="es-ES" sz="3200" spc="300" dirty="0" smtClean="0">
                <a:solidFill>
                  <a:srgbClr val="2191C9"/>
                </a:solidFill>
                <a:latin typeface="Avenir Book"/>
                <a:cs typeface="Avenir Book"/>
              </a:rPr>
              <a:t>SISTEMAS DE          INTELIGENCIA INMOBILIARIA</a:t>
            </a:r>
            <a:endParaRPr lang="es-ES" sz="3200" spc="300" dirty="0">
              <a:solidFill>
                <a:srgbClr val="2191C9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63955874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-8578"/>
            <a:ext cx="12199322" cy="6866578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2523247" y="245337"/>
            <a:ext cx="714550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spc="300" dirty="0" smtClean="0">
                <a:solidFill>
                  <a:srgbClr val="3399CC"/>
                </a:solidFill>
              </a:rPr>
              <a:t>ANÁLISIS DE LA INFORMACIÓN</a:t>
            </a:r>
          </a:p>
        </p:txBody>
      </p:sp>
      <p:sp>
        <p:nvSpPr>
          <p:cNvPr id="21" name="object 8">
            <a:extLst>
              <a:ext uri="{FF2B5EF4-FFF2-40B4-BE49-F238E27FC236}">
                <a16:creationId xmlns="" xmlns:a16="http://schemas.microsoft.com/office/drawing/2014/main" id="{C1444948-C257-F048-B219-6210A81E92AA}"/>
              </a:ext>
            </a:extLst>
          </p:cNvPr>
          <p:cNvSpPr txBox="1"/>
          <p:nvPr/>
        </p:nvSpPr>
        <p:spPr>
          <a:xfrm>
            <a:off x="2074334" y="1404435"/>
            <a:ext cx="7831666" cy="4882741"/>
          </a:xfrm>
          <a:prstGeom prst="rect">
            <a:avLst/>
          </a:prstGeom>
          <a:noFill/>
        </p:spPr>
        <p:txBody>
          <a:bodyPr vert="horz" wrap="square" lIns="0" tIns="14599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_tradnl" dirty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En función a la información obtenida, realizamos:</a:t>
            </a:r>
          </a:p>
          <a:p>
            <a:pPr marL="285750" indent="-285750" algn="ctr">
              <a:lnSpc>
                <a:spcPct val="150000"/>
              </a:lnSpc>
              <a:buFont typeface="Wingdings" charset="2"/>
              <a:buChar char="ü"/>
            </a:pPr>
            <a:r>
              <a:rPr lang="es-ES_tradnl" dirty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Análisis estadísticos descriptivos e inferenciales. </a:t>
            </a:r>
          </a:p>
          <a:p>
            <a:pPr marL="285750" indent="-285750" algn="ctr">
              <a:lnSpc>
                <a:spcPct val="150000"/>
              </a:lnSpc>
              <a:buFont typeface="Wingdings" charset="2"/>
              <a:buChar char="ü"/>
            </a:pPr>
            <a:r>
              <a:rPr lang="es-ES_tradnl" dirty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Análisis informáticos </a:t>
            </a:r>
          </a:p>
          <a:p>
            <a:pPr marL="285750" indent="-285750" algn="ctr">
              <a:lnSpc>
                <a:spcPct val="150000"/>
              </a:lnSpc>
              <a:buFont typeface="Wingdings" charset="2"/>
              <a:buChar char="ü"/>
            </a:pPr>
            <a:r>
              <a:rPr lang="es-ES_tradnl" dirty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Análisis espaciales</a:t>
            </a:r>
          </a:p>
          <a:p>
            <a:pPr marL="285750" indent="-285750" algn="ctr">
              <a:lnSpc>
                <a:spcPct val="150000"/>
              </a:lnSpc>
              <a:buFont typeface="Wingdings" charset="2"/>
              <a:buChar char="ü"/>
            </a:pPr>
            <a:r>
              <a:rPr lang="es-ES_tradnl" dirty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Análisis demográficos, económicos y sociales</a:t>
            </a:r>
          </a:p>
          <a:p>
            <a:pPr marL="285750" indent="-285750" algn="ctr">
              <a:lnSpc>
                <a:spcPct val="150000"/>
              </a:lnSpc>
              <a:buFont typeface="Wingdings" charset="2"/>
              <a:buChar char="ü"/>
            </a:pPr>
            <a:r>
              <a:rPr lang="es-ES_tradnl" dirty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Análisis </a:t>
            </a:r>
            <a:r>
              <a:rPr lang="es-ES_tradnl" dirty="0" smtClean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políticos</a:t>
            </a:r>
          </a:p>
          <a:p>
            <a:pPr marL="285750" indent="-285750" algn="ctr">
              <a:lnSpc>
                <a:spcPct val="150000"/>
              </a:lnSpc>
              <a:buFont typeface="Wingdings" charset="2"/>
              <a:buChar char="ü"/>
            </a:pPr>
            <a:r>
              <a:rPr lang="es-ES_tradnl" dirty="0" smtClean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Análisis inmobiliarios</a:t>
            </a:r>
          </a:p>
          <a:p>
            <a:pPr algn="ctr">
              <a:lnSpc>
                <a:spcPct val="150000"/>
              </a:lnSpc>
            </a:pPr>
            <a:endParaRPr lang="es-ES_tradnl" dirty="0" smtClean="0">
              <a:solidFill>
                <a:srgbClr val="333333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ctr">
              <a:lnSpc>
                <a:spcPct val="150000"/>
              </a:lnSpc>
            </a:pPr>
            <a:r>
              <a:rPr lang="es-ES_tradnl" sz="2800" b="1" dirty="0" smtClean="0">
                <a:solidFill>
                  <a:srgbClr val="3399CC"/>
                </a:solidFill>
                <a:latin typeface="Avenir Book" charset="0"/>
                <a:ea typeface="Avenir Book" charset="0"/>
                <a:cs typeface="Avenir Book" charset="0"/>
              </a:rPr>
              <a:t>RESULTADOS A TIEMPO REAL </a:t>
            </a:r>
          </a:p>
          <a:p>
            <a:pPr algn="ctr">
              <a:lnSpc>
                <a:spcPct val="150000"/>
              </a:lnSpc>
            </a:pPr>
            <a:r>
              <a:rPr lang="es-ES_tradnl" sz="2000" dirty="0" smtClean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Los análisis son entregados en </a:t>
            </a:r>
            <a:r>
              <a:rPr lang="es-ES_tradnl" sz="2000" b="1" dirty="0" smtClean="0">
                <a:solidFill>
                  <a:srgbClr val="3399CC"/>
                </a:solidFill>
                <a:latin typeface="Avenir Book" charset="0"/>
                <a:ea typeface="Avenir Book" charset="0"/>
                <a:cs typeface="Avenir Book" charset="0"/>
              </a:rPr>
              <a:t>POWER BI</a:t>
            </a:r>
            <a:r>
              <a:rPr lang="es-ES_tradnl" sz="2000" dirty="0" smtClean="0">
                <a:solidFill>
                  <a:srgbClr val="3399CC"/>
                </a:solidFill>
                <a:latin typeface="Avenir Book" charset="0"/>
                <a:ea typeface="Avenir Book" charset="0"/>
                <a:cs typeface="Avenir Book" charset="0"/>
              </a:rPr>
              <a:t>, </a:t>
            </a:r>
            <a:r>
              <a:rPr lang="es-ES_tradnl" sz="2000" dirty="0" smtClean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herramienta de visualización y análisis de datos. </a:t>
            </a:r>
          </a:p>
        </p:txBody>
      </p:sp>
    </p:spTree>
    <p:extLst>
      <p:ext uri="{BB962C8B-B14F-4D97-AF65-F5344CB8AC3E}">
        <p14:creationId xmlns:p14="http://schemas.microsoft.com/office/powerpoint/2010/main" val="100758379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b="1023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30025871-40A5-284B-B93F-175F507A87FD}"/>
              </a:ext>
            </a:extLst>
          </p:cNvPr>
          <p:cNvSpPr/>
          <p:nvPr/>
        </p:nvSpPr>
        <p:spPr>
          <a:xfrm>
            <a:off x="4643394" y="3121922"/>
            <a:ext cx="2877830" cy="860492"/>
          </a:xfrm>
          <a:prstGeom prst="rect">
            <a:avLst/>
          </a:prstGeom>
          <a:noFill/>
        </p:spPr>
        <p:txBody>
          <a:bodyPr vert="horz" wrap="square" anchor="t">
            <a:spAutoFit/>
          </a:bodyPr>
          <a:lstStyle/>
          <a:p>
            <a:pPr marL="179033" marR="6147" algn="ctr">
              <a:spcBef>
                <a:spcPts val="115"/>
              </a:spcBef>
            </a:pPr>
            <a:r>
              <a:rPr lang="es-EC" sz="1600" b="1" spc="6" dirty="0" smtClean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MARIA </a:t>
            </a:r>
            <a:r>
              <a:rPr lang="es-ES" sz="1600" b="1" spc="6" dirty="0" smtClean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AMPARO PROAÑO</a:t>
            </a:r>
            <a:endParaRPr lang="es-ES" sz="1600" b="1" spc="6" dirty="0">
              <a:solidFill>
                <a:srgbClr val="333333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marL="179033" marR="6147" algn="ctr">
              <a:spcBef>
                <a:spcPts val="115"/>
              </a:spcBef>
            </a:pPr>
            <a:r>
              <a:rPr lang="es-ES_tradnl" sz="1600" dirty="0" smtClean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CEL</a:t>
            </a:r>
            <a:r>
              <a:rPr lang="es-ES_tradnl" sz="1600" dirty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: 099-970-2030</a:t>
            </a:r>
          </a:p>
          <a:p>
            <a:pPr marL="179033" marR="6147" algn="ctr">
              <a:spcBef>
                <a:spcPts val="115"/>
              </a:spcBef>
            </a:pPr>
            <a:r>
              <a:rPr lang="es-ES_tradnl" sz="1600" spc="6" dirty="0" err="1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map@surveydata.ws</a:t>
            </a:r>
            <a:endParaRPr lang="es-EC" sz="1600" spc="6" dirty="0">
              <a:solidFill>
                <a:srgbClr val="333333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FC5EFB6E-D662-C041-B64E-7026CBF87199}"/>
              </a:ext>
            </a:extLst>
          </p:cNvPr>
          <p:cNvSpPr/>
          <p:nvPr/>
        </p:nvSpPr>
        <p:spPr>
          <a:xfrm>
            <a:off x="3112927" y="4849952"/>
            <a:ext cx="5966146" cy="1382430"/>
          </a:xfrm>
          <a:prstGeom prst="rect">
            <a:avLst/>
          </a:prstGeom>
          <a:noFill/>
        </p:spPr>
        <p:txBody>
          <a:bodyPr vert="horz" wrap="square" anchor="t">
            <a:spAutoFit/>
          </a:bodyPr>
          <a:lstStyle/>
          <a:p>
            <a:pPr marL="179033" marR="6147" algn="ctr">
              <a:spcBef>
                <a:spcPts val="115"/>
              </a:spcBef>
            </a:pPr>
            <a:r>
              <a:rPr lang="es-EC" sz="1600" dirty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Coruña E25-58 y San Ignacio, Edificio </a:t>
            </a:r>
            <a:r>
              <a:rPr lang="es-EC" sz="1600" dirty="0" smtClean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Altana Plaza, </a:t>
            </a:r>
          </a:p>
          <a:p>
            <a:pPr marL="179033" marR="6147" algn="ctr">
              <a:spcBef>
                <a:spcPts val="115"/>
              </a:spcBef>
            </a:pPr>
            <a:r>
              <a:rPr lang="es-EC" sz="1600" dirty="0" smtClean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Oficina </a:t>
            </a:r>
            <a:r>
              <a:rPr lang="es-EC" sz="1600" dirty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310</a:t>
            </a:r>
          </a:p>
          <a:p>
            <a:pPr marL="179033" marR="6147" algn="ctr">
              <a:spcBef>
                <a:spcPts val="115"/>
              </a:spcBef>
            </a:pPr>
            <a:r>
              <a:rPr lang="es-EC" sz="1600" dirty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Quito, Ecuador</a:t>
            </a:r>
          </a:p>
          <a:p>
            <a:pPr marL="179033" marR="6147" algn="ctr">
              <a:spcBef>
                <a:spcPts val="115"/>
              </a:spcBef>
            </a:pPr>
            <a:endParaRPr lang="es-EC" sz="1600" dirty="0">
              <a:solidFill>
                <a:srgbClr val="333333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marL="179033" marR="6147" algn="ctr">
              <a:spcBef>
                <a:spcPts val="115"/>
              </a:spcBef>
            </a:pPr>
            <a:r>
              <a:rPr lang="es-EC" sz="1600" dirty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PBX: (02) </a:t>
            </a:r>
            <a:r>
              <a:rPr lang="es-EC" sz="1600" dirty="0" smtClean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323-0100</a:t>
            </a:r>
            <a:endParaRPr lang="es-EC" sz="1600" dirty="0">
              <a:solidFill>
                <a:srgbClr val="333333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298615" y="1654944"/>
            <a:ext cx="75947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spc="300" smtClean="0">
                <a:solidFill>
                  <a:srgbClr val="3399CC"/>
                </a:solidFill>
                <a:latin typeface="Avenir Book"/>
                <a:cs typeface="Avenir Book"/>
              </a:rPr>
              <a:t>¿ESTÁN </a:t>
            </a:r>
            <a:r>
              <a:rPr lang="es-ES" sz="3200" spc="300" dirty="0" smtClean="0">
                <a:solidFill>
                  <a:srgbClr val="3399CC"/>
                </a:solidFill>
                <a:latin typeface="Avenir Book"/>
                <a:cs typeface="Avenir Book"/>
              </a:rPr>
              <a:t>LISTOS PARA EMPEZAR? </a:t>
            </a:r>
            <a:endParaRPr lang="es-ES" sz="3200" spc="300" dirty="0">
              <a:solidFill>
                <a:srgbClr val="3399CC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88512272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5170" b="994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2342444" y="1693367"/>
            <a:ext cx="7916334" cy="3612411"/>
          </a:xfrm>
          <a:effectLst/>
        </p:spPr>
        <p:txBody>
          <a:bodyPr anchor="t">
            <a:noAutofit/>
          </a:bodyPr>
          <a:lstStyle/>
          <a:p>
            <a:pPr algn="ctr">
              <a:lnSpc>
                <a:spcPct val="140000"/>
              </a:lnSpc>
              <a:buFont typeface="Calibri" charset="0"/>
              <a:buAutoNum type="arabicPeriod"/>
            </a:pPr>
            <a:r>
              <a:rPr lang="es-ES" sz="1800" dirty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Por la  trayectoria de </a:t>
            </a:r>
            <a:r>
              <a:rPr lang="es-ES" sz="1800" dirty="0" smtClean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23</a:t>
            </a:r>
            <a:r>
              <a:rPr lang="es-ES" sz="1800" b="1" dirty="0" smtClean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 años.</a:t>
            </a:r>
            <a:endParaRPr lang="es-ES" sz="1800" b="1" dirty="0">
              <a:solidFill>
                <a:srgbClr val="333333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ctr">
              <a:lnSpc>
                <a:spcPct val="140000"/>
              </a:lnSpc>
              <a:buFont typeface="Calibri" charset="0"/>
              <a:buAutoNum type="arabicPeriod"/>
            </a:pPr>
            <a:r>
              <a:rPr lang="es-ES" sz="1800" dirty="0" smtClean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Por </a:t>
            </a:r>
            <a:r>
              <a:rPr lang="es-ES" sz="1800" dirty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la satisfacción de nuestros clientes.</a:t>
            </a:r>
          </a:p>
          <a:p>
            <a:pPr algn="ctr">
              <a:lnSpc>
                <a:spcPct val="140000"/>
              </a:lnSpc>
              <a:buFont typeface="Calibri" charset="0"/>
              <a:buAutoNum type="arabicPeriod"/>
            </a:pPr>
            <a:r>
              <a:rPr lang="es-ES" sz="1800" dirty="0" smtClean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Porque </a:t>
            </a:r>
            <a:r>
              <a:rPr lang="es-ES" sz="1800" dirty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nos reinventamos </a:t>
            </a:r>
            <a:r>
              <a:rPr lang="es-ES_tradnl" sz="1800" dirty="0" smtClean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con cada </a:t>
            </a:r>
            <a:r>
              <a:rPr lang="es-ES" sz="1800" dirty="0" smtClean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cliente, diseñando estudios únicos , y dirigidos a necesidades puntuales. </a:t>
            </a:r>
          </a:p>
          <a:p>
            <a:pPr algn="ctr">
              <a:lnSpc>
                <a:spcPct val="140000"/>
              </a:lnSpc>
              <a:buFont typeface="Calibri" charset="0"/>
              <a:buAutoNum type="arabicPeriod"/>
            </a:pPr>
            <a:r>
              <a:rPr lang="es-ES" sz="1800" dirty="0" smtClean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Porque </a:t>
            </a:r>
            <a:r>
              <a:rPr lang="es-ES" sz="1800" dirty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somos apasionados por la </a:t>
            </a:r>
            <a:r>
              <a:rPr lang="es-ES" sz="1800" dirty="0" smtClean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innovación  </a:t>
            </a:r>
            <a:r>
              <a:rPr lang="es-ES_tradnl" sz="1800" dirty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para obtener, procesar y analizar </a:t>
            </a:r>
            <a:r>
              <a:rPr lang="es-ES_tradnl" sz="1800" dirty="0" smtClean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DATOS</a:t>
            </a:r>
          </a:p>
          <a:p>
            <a:pPr algn="ctr">
              <a:lnSpc>
                <a:spcPct val="140000"/>
              </a:lnSpc>
              <a:buFont typeface="Calibri" charset="0"/>
              <a:buAutoNum type="arabicPeriod"/>
            </a:pPr>
            <a:r>
              <a:rPr lang="es-ES" sz="1800" dirty="0" smtClean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Porque sabemos convertir datos en INFORMACION relevante </a:t>
            </a:r>
            <a:r>
              <a:rPr lang="es-ES" sz="1800" dirty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y accionable, gracias </a:t>
            </a:r>
            <a:r>
              <a:rPr lang="es-ES" sz="1800" dirty="0" smtClean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a nuestra </a:t>
            </a:r>
            <a:r>
              <a:rPr lang="es-ES" sz="1800" dirty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capacidad, agudeza y habilidad de </a:t>
            </a:r>
            <a:r>
              <a:rPr lang="es-ES" sz="1800" dirty="0" smtClean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análisis, </a:t>
            </a:r>
          </a:p>
          <a:p>
            <a:pPr algn="ctr">
              <a:lnSpc>
                <a:spcPct val="140000"/>
              </a:lnSpc>
              <a:buFont typeface="Calibri" charset="0"/>
              <a:buAutoNum type="arabicPeriod"/>
            </a:pPr>
            <a:r>
              <a:rPr lang="es-ES" sz="1800" dirty="0" smtClean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Por nuestra cercanía a los clientes</a:t>
            </a:r>
          </a:p>
          <a:p>
            <a:pPr algn="ctr">
              <a:lnSpc>
                <a:spcPct val="140000"/>
              </a:lnSpc>
              <a:buFont typeface="Calibri" charset="0"/>
              <a:buAutoNum type="arabicPeriod"/>
            </a:pPr>
            <a:r>
              <a:rPr lang="es-ES" sz="1800" dirty="0" smtClean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Por nuestra versatilidad multidisciplinaria y nuestros aliados estratégicos</a:t>
            </a:r>
            <a:endParaRPr lang="es-ES" sz="1800" dirty="0">
              <a:solidFill>
                <a:srgbClr val="333333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729795" y="954175"/>
            <a:ext cx="704144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spc="300" dirty="0" smtClean="0">
                <a:solidFill>
                  <a:srgbClr val="3399CC"/>
                </a:solidFill>
              </a:rPr>
              <a:t>¿POR QUÉ SURVEYDATA? </a:t>
            </a:r>
            <a:endParaRPr lang="es-ES" sz="3200" spc="300" dirty="0">
              <a:solidFill>
                <a:srgbClr val="3399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84332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-8578"/>
            <a:ext cx="12199322" cy="6866578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3412803" y="1951340"/>
            <a:ext cx="5366395" cy="3189515"/>
          </a:xfrm>
          <a:effectLst/>
        </p:spPr>
        <p:txBody>
          <a:bodyPr anchor="t">
            <a:noAutofit/>
          </a:bodyPr>
          <a:lstStyle/>
          <a:p>
            <a:pPr marL="0" indent="0" algn="ctr" defTabSz="467359">
              <a:lnSpc>
                <a:spcPct val="150000"/>
              </a:lnSpc>
              <a:spcBef>
                <a:spcPts val="2200"/>
              </a:spcBef>
              <a:buClrTx/>
              <a:buSzTx/>
              <a:buFontTx/>
              <a:buNone/>
              <a:defRPr sz="2240"/>
            </a:pPr>
            <a:r>
              <a:rPr lang="es-ES_tradnl" sz="1800" dirty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La cartera de clientes de SurveyData es muy </a:t>
            </a:r>
            <a:r>
              <a:rPr lang="es-ES_tradnl" sz="1800" dirty="0" smtClean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amplia,  </a:t>
            </a:r>
            <a:r>
              <a:rPr lang="es-ES_tradnl" sz="1800" dirty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hemos trabajado con </a:t>
            </a:r>
            <a:r>
              <a:rPr lang="es-ES_tradnl" sz="1800" dirty="0" smtClean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empresas  privadas de  consumo masivo, servicios a empresas y personas , empresas financieras, farmacéuticas, TIC’S, entre muchas otras.</a:t>
            </a:r>
          </a:p>
          <a:p>
            <a:pPr marL="0" indent="0" algn="ctr" defTabSz="467359">
              <a:lnSpc>
                <a:spcPct val="150000"/>
              </a:lnSpc>
              <a:spcBef>
                <a:spcPts val="2200"/>
              </a:spcBef>
              <a:buClrTx/>
              <a:buSzTx/>
              <a:buFontTx/>
              <a:buNone/>
              <a:defRPr sz="2240"/>
            </a:pPr>
            <a:endParaRPr lang="es-ES_tradnl" sz="1800" dirty="0" smtClean="0">
              <a:solidFill>
                <a:srgbClr val="333333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grpSp>
        <p:nvGrpSpPr>
          <p:cNvPr id="19" name="Agrupar 18"/>
          <p:cNvGrpSpPr/>
          <p:nvPr/>
        </p:nvGrpSpPr>
        <p:grpSpPr>
          <a:xfrm>
            <a:off x="-236087" y="5297370"/>
            <a:ext cx="12562582" cy="1680409"/>
            <a:chOff x="-290679" y="4723807"/>
            <a:chExt cx="12562582" cy="1680409"/>
          </a:xfrm>
          <a:noFill/>
          <a:effectLst/>
        </p:grpSpPr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4">
              <a:alphaModFix amt="80000"/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6035" y="5192029"/>
              <a:ext cx="1581287" cy="743966"/>
            </a:xfrm>
            <a:prstGeom prst="round2DiagRect">
              <a:avLst/>
            </a:prstGeom>
            <a:grpFill/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6">
              <a:alphaModFix amt="80000"/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84604" y="5238267"/>
              <a:ext cx="587299" cy="587299"/>
            </a:xfrm>
            <a:prstGeom prst="round2DiagRect">
              <a:avLst/>
            </a:prstGeom>
            <a:grpFill/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7">
              <a:alphaModFix amt="80000"/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9515" y="5224632"/>
              <a:ext cx="678761" cy="678761"/>
            </a:xfrm>
            <a:prstGeom prst="round2DiagRect">
              <a:avLst/>
            </a:prstGeom>
            <a:grpFill/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9">
              <a:alphaModFix amt="80000"/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8875" y="5251617"/>
              <a:ext cx="977539" cy="586523"/>
            </a:xfrm>
            <a:prstGeom prst="round2DiagRect">
              <a:avLst/>
            </a:prstGeom>
            <a:grpFill/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11">
              <a:alphaModFix amt="80000"/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1684" y="5244107"/>
              <a:ext cx="618535" cy="618535"/>
            </a:xfrm>
            <a:prstGeom prst="round2DiagRect">
              <a:avLst/>
            </a:prstGeom>
            <a:grpFill/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12">
              <a:alphaModFix amt="80000"/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4894" y="5302460"/>
              <a:ext cx="2451751" cy="415327"/>
            </a:xfrm>
            <a:prstGeom prst="round2DiagRect">
              <a:avLst/>
            </a:prstGeom>
            <a:grpFill/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14">
              <a:alphaModFix amt="80000"/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9255" y="5319559"/>
              <a:ext cx="1392221" cy="398228"/>
            </a:xfrm>
            <a:prstGeom prst="round2DiagRect">
              <a:avLst/>
            </a:prstGeom>
            <a:grpFill/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15">
              <a:alphaModFix amt="80000"/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49" t="37105" r="7756" b="33371"/>
            <a:stretch/>
          </p:blipFill>
          <p:spPr>
            <a:xfrm>
              <a:off x="10127180" y="5302460"/>
              <a:ext cx="1513009" cy="523106"/>
            </a:xfrm>
            <a:prstGeom prst="round2DiagRect">
              <a:avLst/>
            </a:prstGeom>
            <a:grpFill/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17">
              <a:alphaModFix amt="80000"/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721" y="4723807"/>
              <a:ext cx="2240545" cy="1680409"/>
            </a:xfrm>
            <a:prstGeom prst="round2DiagRect">
              <a:avLst/>
            </a:prstGeom>
            <a:grpFill/>
          </p:spPr>
        </p:pic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19">
              <a:alphaModFix amt="79000"/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290" y="5251617"/>
              <a:ext cx="617353" cy="617353"/>
            </a:xfrm>
            <a:prstGeom prst="round2DiagRect">
              <a:avLst/>
            </a:prstGeom>
            <a:grpFill/>
          </p:spPr>
        </p:pic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21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0679" y="5228158"/>
              <a:ext cx="813605" cy="707837"/>
            </a:xfrm>
            <a:prstGeom prst="round2DiagRect">
              <a:avLst/>
            </a:prstGeom>
            <a:grpFill/>
          </p:spPr>
        </p:pic>
      </p:grpSp>
      <p:sp>
        <p:nvSpPr>
          <p:cNvPr id="4" name="Rectángulo 3"/>
          <p:cNvSpPr/>
          <p:nvPr/>
        </p:nvSpPr>
        <p:spPr>
          <a:xfrm>
            <a:off x="3074805" y="4359659"/>
            <a:ext cx="6272558" cy="9002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C" dirty="0" smtClean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También hemos colaborado con  la Administración Pública,</a:t>
            </a:r>
          </a:p>
          <a:p>
            <a:pPr algn="ctr">
              <a:lnSpc>
                <a:spcPct val="150000"/>
              </a:lnSpc>
            </a:pPr>
            <a:r>
              <a:rPr lang="es-EC" dirty="0" smtClean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así como con ONG´S. </a:t>
            </a:r>
            <a:endParaRPr lang="es-ES" dirty="0">
              <a:solidFill>
                <a:srgbClr val="333333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4999686" y="1144769"/>
            <a:ext cx="21926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spc="300" dirty="0" smtClean="0">
                <a:solidFill>
                  <a:srgbClr val="3399CC"/>
                </a:solidFill>
              </a:rPr>
              <a:t>CLIENTES</a:t>
            </a:r>
            <a:endParaRPr lang="es-ES" sz="3200" spc="300" dirty="0">
              <a:solidFill>
                <a:srgbClr val="3399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083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5170" b="994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035965" y="537612"/>
            <a:ext cx="564369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spc="300" dirty="0" smtClean="0">
                <a:solidFill>
                  <a:srgbClr val="3399CC"/>
                </a:solidFill>
              </a:rPr>
              <a:t>ALIADOS ESTRATEGICOS</a:t>
            </a:r>
            <a:endParaRPr lang="es-ES" sz="3200" spc="300" dirty="0">
              <a:solidFill>
                <a:srgbClr val="3399CC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631657" y="152925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pc="300" dirty="0">
                <a:solidFill>
                  <a:srgbClr val="3399CC"/>
                </a:solidFill>
              </a:rPr>
              <a:t>ARRENDAMIENTO, ACTUALIZACI</a:t>
            </a:r>
            <a:r>
              <a:rPr lang="es-ES_tradnl" spc="300" dirty="0">
                <a:solidFill>
                  <a:srgbClr val="3399CC"/>
                </a:solidFill>
              </a:rPr>
              <a:t>Ó</a:t>
            </a:r>
            <a:r>
              <a:rPr lang="es-ES" spc="300" dirty="0">
                <a:solidFill>
                  <a:srgbClr val="3399CC"/>
                </a:solidFill>
              </a:rPr>
              <a:t>N </a:t>
            </a:r>
          </a:p>
          <a:p>
            <a:pPr algn="ctr"/>
            <a:r>
              <a:rPr lang="es-ES" spc="300" dirty="0">
                <a:solidFill>
                  <a:srgbClr val="3399CC"/>
                </a:solidFill>
              </a:rPr>
              <a:t>    Y ENRIQUECIMIENTO DE BASES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-12035" y="157542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_tradnl" spc="300" dirty="0" smtClean="0">
                <a:solidFill>
                  <a:srgbClr val="3399CC"/>
                </a:solidFill>
              </a:rPr>
              <a:t>CROWDSOURCING – REDES COLABORATIVAS </a:t>
            </a:r>
          </a:p>
          <a:p>
            <a:pPr algn="ctr"/>
            <a:r>
              <a:rPr lang="es-ES_tradnl" spc="300" dirty="0" smtClean="0">
                <a:solidFill>
                  <a:srgbClr val="3399CC"/>
                </a:solidFill>
              </a:rPr>
              <a:t>LEVANTAMIENTO DE INFORMACION A TIEMPO REAL </a:t>
            </a:r>
            <a:endParaRPr lang="es-ES" spc="300" dirty="0">
              <a:solidFill>
                <a:srgbClr val="3399CC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073666" y="4302213"/>
            <a:ext cx="701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pc="300" dirty="0" smtClean="0">
                <a:solidFill>
                  <a:srgbClr val="3399CC"/>
                </a:solidFill>
              </a:rPr>
              <a:t>LEVANTAMIENTO  ON-LINE </a:t>
            </a:r>
          </a:p>
          <a:p>
            <a:pPr algn="ctr"/>
            <a:r>
              <a:rPr lang="es-ES_tradnl" spc="300" dirty="0" smtClean="0">
                <a:solidFill>
                  <a:srgbClr val="3399CC"/>
                </a:solidFill>
              </a:rPr>
              <a:t>ATRAVES DE PANELESDE CONSUMIDORES </a:t>
            </a:r>
            <a:endParaRPr lang="es-ES" spc="300" dirty="0">
              <a:solidFill>
                <a:srgbClr val="3399CC"/>
              </a:solidFill>
            </a:endParaRPr>
          </a:p>
        </p:txBody>
      </p:sp>
      <p:pic>
        <p:nvPicPr>
          <p:cNvPr id="8" name="7 Imagen" descr="Stacked Logo - Field Agent E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4034" y="2857496"/>
            <a:ext cx="1320299" cy="1252807"/>
          </a:xfrm>
          <a:prstGeom prst="rect">
            <a:avLst/>
          </a:prstGeom>
        </p:spPr>
      </p:pic>
      <p:pic>
        <p:nvPicPr>
          <p:cNvPr id="10" name="9 Imagen" descr="offerwise-logo-newcolors-2019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0686" y="3940969"/>
            <a:ext cx="1994785" cy="1435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10 Imagen" descr="DATAMAL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9833" y="2175582"/>
            <a:ext cx="3475638" cy="1147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ángulo 11"/>
          <p:cNvSpPr/>
          <p:nvPr/>
        </p:nvSpPr>
        <p:spPr>
          <a:xfrm>
            <a:off x="5631657" y="598427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pc="300" dirty="0" smtClean="0">
                <a:solidFill>
                  <a:srgbClr val="3399CC"/>
                </a:solidFill>
              </a:rPr>
              <a:t>PLATAFORMA DIGITAL DE ENCUESTAS</a:t>
            </a:r>
            <a:endParaRPr lang="es-ES" spc="300" dirty="0">
              <a:solidFill>
                <a:srgbClr val="3399CC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9333" y="4625379"/>
            <a:ext cx="2717800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43141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5170" b="994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603745" y="1864057"/>
            <a:ext cx="298451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spc="300" dirty="0" smtClean="0">
                <a:solidFill>
                  <a:srgbClr val="3399CC"/>
                </a:solidFill>
              </a:rPr>
              <a:t>PRODUCTOS</a:t>
            </a:r>
            <a:endParaRPr lang="es-ES" sz="3200" spc="300" dirty="0">
              <a:solidFill>
                <a:srgbClr val="3399CC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370859" y="2685877"/>
            <a:ext cx="5224507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smtClean="0">
                <a:solidFill>
                  <a:srgbClr val="333333"/>
                </a:solidFill>
                <a:latin typeface="Avenir Book"/>
                <a:cs typeface="Avenir Book"/>
              </a:rPr>
              <a:t>1.- Investigación de mercados</a:t>
            </a:r>
          </a:p>
          <a:p>
            <a:pPr algn="ctr"/>
            <a:endParaRPr lang="es-ES" dirty="0" smtClean="0">
              <a:solidFill>
                <a:srgbClr val="333333"/>
              </a:solidFill>
              <a:latin typeface="Avenir Book"/>
              <a:cs typeface="Avenir Book"/>
            </a:endParaRPr>
          </a:p>
          <a:p>
            <a:pPr algn="ctr"/>
            <a:r>
              <a:rPr lang="es-ES" dirty="0" smtClean="0">
                <a:solidFill>
                  <a:srgbClr val="333333"/>
                </a:solidFill>
                <a:latin typeface="Avenir Book"/>
                <a:cs typeface="Avenir Book"/>
              </a:rPr>
              <a:t>2.- Cliente Fantasma</a:t>
            </a:r>
          </a:p>
          <a:p>
            <a:pPr algn="ctr"/>
            <a:endParaRPr lang="es-ES" dirty="0">
              <a:solidFill>
                <a:srgbClr val="333333"/>
              </a:solidFill>
              <a:latin typeface="Avenir Book"/>
              <a:cs typeface="Avenir Book"/>
            </a:endParaRPr>
          </a:p>
          <a:p>
            <a:pPr algn="ctr"/>
            <a:r>
              <a:rPr lang="es-ES" dirty="0" smtClean="0">
                <a:solidFill>
                  <a:srgbClr val="333333"/>
                </a:solidFill>
                <a:latin typeface="Avenir Book"/>
                <a:cs typeface="Avenir Book"/>
              </a:rPr>
              <a:t>3.- Auditorias de Punto de Venta</a:t>
            </a:r>
          </a:p>
          <a:p>
            <a:pPr algn="ctr"/>
            <a:endParaRPr lang="es-ES" dirty="0" smtClean="0">
              <a:solidFill>
                <a:srgbClr val="333333"/>
              </a:solidFill>
              <a:latin typeface="Avenir Book"/>
              <a:cs typeface="Avenir Book"/>
            </a:endParaRPr>
          </a:p>
          <a:p>
            <a:pPr algn="ctr"/>
            <a:r>
              <a:rPr lang="es-ES" dirty="0" smtClean="0">
                <a:solidFill>
                  <a:srgbClr val="333333"/>
                </a:solidFill>
                <a:latin typeface="Avenir Book"/>
                <a:cs typeface="Avenir Book"/>
              </a:rPr>
              <a:t>4.- Actualización y minería de datos  DATA MALL</a:t>
            </a:r>
          </a:p>
          <a:p>
            <a:pPr algn="ctr"/>
            <a:endParaRPr lang="es-ES" dirty="0" smtClean="0">
              <a:solidFill>
                <a:srgbClr val="333333"/>
              </a:solidFill>
              <a:latin typeface="Avenir Book"/>
              <a:cs typeface="Avenir Book"/>
            </a:endParaRPr>
          </a:p>
          <a:p>
            <a:pPr algn="ctr"/>
            <a:r>
              <a:rPr lang="es-ES" dirty="0" smtClean="0">
                <a:solidFill>
                  <a:srgbClr val="333333"/>
                </a:solidFill>
                <a:latin typeface="Avenir Book"/>
                <a:cs typeface="Avenir Book"/>
              </a:rPr>
              <a:t>5.- Sistema de inteligencia </a:t>
            </a:r>
          </a:p>
          <a:p>
            <a:pPr algn="ctr"/>
            <a:r>
              <a:rPr lang="es-ES" dirty="0" smtClean="0">
                <a:solidFill>
                  <a:srgbClr val="333333"/>
                </a:solidFill>
                <a:latin typeface="Avenir Book"/>
                <a:cs typeface="Avenir Book"/>
              </a:rPr>
              <a:t>     inmobiliaria</a:t>
            </a:r>
          </a:p>
        </p:txBody>
      </p:sp>
    </p:spTree>
    <p:extLst>
      <p:ext uri="{BB962C8B-B14F-4D97-AF65-F5344CB8AC3E}">
        <p14:creationId xmlns:p14="http://schemas.microsoft.com/office/powerpoint/2010/main" val="214657640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b="1023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1" name="object 8">
            <a:extLst>
              <a:ext uri="{FF2B5EF4-FFF2-40B4-BE49-F238E27FC236}">
                <a16:creationId xmlns="" xmlns:a16="http://schemas.microsoft.com/office/drawing/2014/main" id="{C1444948-C257-F048-B219-6210A81E92AA}"/>
              </a:ext>
            </a:extLst>
          </p:cNvPr>
          <p:cNvSpPr txBox="1"/>
          <p:nvPr/>
        </p:nvSpPr>
        <p:spPr>
          <a:xfrm>
            <a:off x="2215445" y="1031833"/>
            <a:ext cx="8410222" cy="5563955"/>
          </a:xfrm>
          <a:prstGeom prst="rect">
            <a:avLst/>
          </a:prstGeom>
          <a:noFill/>
        </p:spPr>
        <p:txBody>
          <a:bodyPr vert="horz" wrap="square" lIns="0" tIns="14599" rIns="0" bIns="0" rtlCol="0" anchor="ctr">
            <a:spAutoFit/>
          </a:bodyPr>
          <a:lstStyle/>
          <a:p>
            <a:pPr marL="26125" marR="17671" algn="ctr">
              <a:lnSpc>
                <a:spcPct val="150000"/>
              </a:lnSpc>
            </a:pPr>
            <a:r>
              <a:rPr lang="es-ES_tradnl" spc="6" dirty="0" smtClean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Diseñamos estudios de mercado ad-hoc; de acuerdo a las necesidades específicas de cada cliente, para esto,</a:t>
            </a:r>
          </a:p>
          <a:p>
            <a:pPr marL="26125" marR="17671" algn="ctr">
              <a:lnSpc>
                <a:spcPct val="150000"/>
              </a:lnSpc>
            </a:pPr>
            <a:r>
              <a:rPr lang="es-ES_tradnl" spc="6" dirty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a</a:t>
            </a:r>
            <a:r>
              <a:rPr lang="es-ES_tradnl" spc="6" dirty="0" smtClean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plicamos las metodologías: </a:t>
            </a:r>
          </a:p>
          <a:p>
            <a:pPr marL="26125" marR="17671" algn="ctr">
              <a:lnSpc>
                <a:spcPct val="150000"/>
              </a:lnSpc>
            </a:pPr>
            <a:r>
              <a:rPr lang="es-ES_tradnl" spc="6" dirty="0" smtClean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cualitativa, cuantitativa, </a:t>
            </a:r>
            <a:r>
              <a:rPr lang="es-ES_tradnl" spc="6" dirty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y </a:t>
            </a:r>
            <a:r>
              <a:rPr lang="es-ES_tradnl" spc="6" dirty="0" smtClean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etnográfica. </a:t>
            </a:r>
          </a:p>
          <a:p>
            <a:pPr marL="26125" marR="17671" algn="ctr">
              <a:lnSpc>
                <a:spcPct val="150000"/>
              </a:lnSpc>
            </a:pPr>
            <a:r>
              <a:rPr lang="es-ES_tradnl" spc="6" dirty="0" smtClean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Realizamos la recolección </a:t>
            </a:r>
            <a:r>
              <a:rPr lang="es-ES_tradnl" spc="6" dirty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de datos en todo el país, bajo las técnicas: </a:t>
            </a:r>
          </a:p>
          <a:p>
            <a:pPr marL="26125" marR="17671" algn="ctr">
              <a:lnSpc>
                <a:spcPct val="140000"/>
              </a:lnSpc>
            </a:pPr>
            <a:r>
              <a:rPr lang="es-ES_tradnl" spc="6" dirty="0" smtClean="0">
                <a:solidFill>
                  <a:srgbClr val="3399CC"/>
                </a:solidFill>
                <a:latin typeface="Avenir Book" charset="0"/>
                <a:ea typeface="Avenir Book" charset="0"/>
                <a:cs typeface="Avenir Book" charset="0"/>
              </a:rPr>
              <a:t>CROWDSOURCING  FIELD AGENT </a:t>
            </a:r>
            <a:r>
              <a:rPr lang="es-ES_tradnl" spc="6" dirty="0" smtClean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(tecnología móvil para recolectar información a tiempo real)</a:t>
            </a:r>
            <a:r>
              <a:rPr lang="es-ES_tradnl" spc="6" dirty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, utilizando las redes colaborativas </a:t>
            </a:r>
            <a:endParaRPr lang="es-ES_tradnl" spc="6" dirty="0" smtClean="0">
              <a:solidFill>
                <a:srgbClr val="333333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marL="26125" marR="17671" algn="ctr">
              <a:lnSpc>
                <a:spcPct val="140000"/>
              </a:lnSpc>
            </a:pPr>
            <a:r>
              <a:rPr lang="es-ES_tradnl" spc="6" dirty="0" smtClean="0">
                <a:solidFill>
                  <a:srgbClr val="3399CC"/>
                </a:solidFill>
                <a:latin typeface="Avenir Book" charset="0"/>
                <a:ea typeface="Avenir Book" charset="0"/>
                <a:cs typeface="Avenir Book" charset="0"/>
              </a:rPr>
              <a:t>PANELES ON-LINE  OFFERWISE  (</a:t>
            </a:r>
            <a:r>
              <a:rPr lang="es-ES_tradnl" spc="6" dirty="0" smtClean="0">
                <a:solidFill>
                  <a:srgbClr val="000000"/>
                </a:solidFill>
                <a:latin typeface="Avenir Book" charset="0"/>
                <a:ea typeface="Avenir Book" charset="0"/>
                <a:cs typeface="Avenir Book" charset="0"/>
              </a:rPr>
              <a:t>panel </a:t>
            </a:r>
            <a:r>
              <a:rPr lang="es-ES_tradnl" spc="6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67.000 hombres y mujeres  respondiendo encuestas)  </a:t>
            </a:r>
          </a:p>
          <a:p>
            <a:pPr marL="26125" marR="17671" algn="ctr">
              <a:lnSpc>
                <a:spcPct val="140000"/>
              </a:lnSpc>
            </a:pPr>
            <a:r>
              <a:rPr lang="es-ES_tradnl" spc="6" dirty="0" smtClean="0">
                <a:solidFill>
                  <a:srgbClr val="3399CC"/>
                </a:solidFill>
                <a:latin typeface="Avenir Book" charset="0"/>
                <a:ea typeface="Avenir Book" charset="0"/>
                <a:cs typeface="Avenir Book" charset="0"/>
              </a:rPr>
              <a:t>MAPI</a:t>
            </a:r>
            <a:r>
              <a:rPr lang="es-ES_tradnl" spc="6" dirty="0" smtClean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s-ES_tradnl" spc="6" dirty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(mobile assisted personal interview) </a:t>
            </a:r>
            <a:endParaRPr lang="es-ES_tradnl" spc="6" dirty="0" smtClean="0">
              <a:solidFill>
                <a:srgbClr val="333333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marL="26125" marR="17671" algn="ctr">
              <a:lnSpc>
                <a:spcPct val="140000"/>
              </a:lnSpc>
            </a:pPr>
            <a:r>
              <a:rPr lang="es-ES_tradnl" spc="6" dirty="0" smtClean="0">
                <a:solidFill>
                  <a:srgbClr val="3399CC"/>
                </a:solidFill>
                <a:latin typeface="Avenir Book" charset="0"/>
                <a:ea typeface="Avenir Book" charset="0"/>
                <a:cs typeface="Avenir Book" charset="0"/>
              </a:rPr>
              <a:t>ON-LINE </a:t>
            </a:r>
            <a:r>
              <a:rPr lang="es-ES_tradnl" spc="6" dirty="0" smtClean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(paneles de consumidores) </a:t>
            </a:r>
          </a:p>
          <a:p>
            <a:pPr marL="26125" marR="17671" algn="ctr">
              <a:lnSpc>
                <a:spcPct val="140000"/>
              </a:lnSpc>
            </a:pPr>
            <a:r>
              <a:rPr lang="es-ES_tradnl" spc="6" dirty="0" smtClean="0">
                <a:solidFill>
                  <a:srgbClr val="3399CC"/>
                </a:solidFill>
                <a:latin typeface="Avenir Book" charset="0"/>
                <a:ea typeface="Avenir Book" charset="0"/>
                <a:cs typeface="Avenir Book" charset="0"/>
              </a:rPr>
              <a:t>CATI</a:t>
            </a:r>
            <a:r>
              <a:rPr lang="es-ES_tradnl" spc="6" dirty="0" smtClean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s-ES_tradnl" spc="6" dirty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(computer </a:t>
            </a:r>
            <a:r>
              <a:rPr lang="es-ES_tradnl" spc="6" dirty="0" smtClean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assisted </a:t>
            </a:r>
            <a:r>
              <a:rPr lang="es-ES_tradnl" spc="6" dirty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telephone interview</a:t>
            </a:r>
            <a:r>
              <a:rPr lang="es-ES_tradnl" spc="6" dirty="0" smtClean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) </a:t>
            </a:r>
          </a:p>
          <a:p>
            <a:pPr marL="26125" marR="17671" algn="ctr">
              <a:lnSpc>
                <a:spcPct val="140000"/>
              </a:lnSpc>
            </a:pPr>
            <a:r>
              <a:rPr lang="es-ES_tradnl" b="1" spc="6" dirty="0" smtClean="0">
                <a:solidFill>
                  <a:srgbClr val="3399CC"/>
                </a:solidFill>
                <a:latin typeface="Avenir Book" charset="0"/>
                <a:ea typeface="Avenir Book" charset="0"/>
                <a:cs typeface="Avenir Book" charset="0"/>
              </a:rPr>
              <a:t>TODAS ESTAS TECNICAS CON ENTREGA DE INFORMACION A TIEMPO REAL</a:t>
            </a:r>
          </a:p>
          <a:p>
            <a:pPr marL="26125" marR="17671" algn="ctr">
              <a:lnSpc>
                <a:spcPct val="140000"/>
              </a:lnSpc>
            </a:pPr>
            <a:r>
              <a:rPr lang="es-ES_tradnl" spc="6" dirty="0" smtClean="0">
                <a:solidFill>
                  <a:srgbClr val="3399CC"/>
                </a:solidFill>
                <a:latin typeface="Avenir Book" charset="0"/>
                <a:ea typeface="Avenir Book" charset="0"/>
                <a:cs typeface="Avenir Book" charset="0"/>
              </a:rPr>
              <a:t>PAPI</a:t>
            </a:r>
            <a:r>
              <a:rPr lang="es-ES_tradnl" spc="6" dirty="0" smtClean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s-ES_tradnl" spc="6" dirty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(paper and pencil personal interview), </a:t>
            </a:r>
            <a:r>
              <a:rPr lang="es-ES_tradnl" spc="6" dirty="0" smtClean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cuando requerido por el cliente</a:t>
            </a:r>
            <a:endParaRPr lang="es-ES_tradnl" spc="6" dirty="0">
              <a:solidFill>
                <a:srgbClr val="333333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215445" y="385502"/>
            <a:ext cx="8169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spc="300" dirty="0" smtClean="0">
                <a:solidFill>
                  <a:srgbClr val="2191C9"/>
                </a:solidFill>
              </a:rPr>
              <a:t>1.  </a:t>
            </a:r>
            <a:r>
              <a:rPr lang="es-ES" sz="3200" spc="300" dirty="0" smtClean="0">
                <a:solidFill>
                  <a:srgbClr val="2191C9"/>
                </a:solidFill>
              </a:rPr>
              <a:t>INVESTIGACI</a:t>
            </a:r>
            <a:r>
              <a:rPr lang="es-ES_tradnl" sz="3200" spc="300" dirty="0" smtClean="0">
                <a:solidFill>
                  <a:srgbClr val="2191C9"/>
                </a:solidFill>
              </a:rPr>
              <a:t>Ó</a:t>
            </a:r>
            <a:r>
              <a:rPr lang="es-ES" sz="3200" spc="300" dirty="0" smtClean="0">
                <a:solidFill>
                  <a:srgbClr val="2191C9"/>
                </a:solidFill>
              </a:rPr>
              <a:t>N DE MERCADOS</a:t>
            </a:r>
            <a:endParaRPr lang="es-ES" sz="3200" spc="300" dirty="0">
              <a:solidFill>
                <a:srgbClr val="2191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06843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b="10239"/>
          <a:stretch/>
        </p:blipFill>
        <p:spPr>
          <a:xfrm>
            <a:off x="0" y="21116"/>
            <a:ext cx="12192000" cy="6858000"/>
          </a:xfrm>
          <a:prstGeom prst="rect">
            <a:avLst/>
          </a:prstGeom>
        </p:spPr>
      </p:pic>
      <p:sp>
        <p:nvSpPr>
          <p:cNvPr id="14" name="object 4">
            <a:extLst>
              <a:ext uri="{FF2B5EF4-FFF2-40B4-BE49-F238E27FC236}">
                <a16:creationId xmlns="" xmlns:a16="http://schemas.microsoft.com/office/drawing/2014/main" id="{C1BAEFCD-D375-2646-861C-63875E6FFF89}"/>
              </a:ext>
            </a:extLst>
          </p:cNvPr>
          <p:cNvSpPr txBox="1"/>
          <p:nvPr/>
        </p:nvSpPr>
        <p:spPr>
          <a:xfrm>
            <a:off x="713479" y="2085461"/>
            <a:ext cx="2430338" cy="15510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9210" rIns="0" bIns="0" rtlCol="0" anchor="t">
            <a:spAutoFit/>
          </a:bodyPr>
          <a:lstStyle/>
          <a:p>
            <a:pPr marL="132930" algn="ctr">
              <a:spcBef>
                <a:spcPts val="151"/>
              </a:spcBef>
            </a:pPr>
            <a:r>
              <a:rPr sz="1600" b="1" spc="6" dirty="0">
                <a:solidFill>
                  <a:schemeClr val="tx2">
                    <a:lumMod val="5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B2B</a:t>
            </a:r>
          </a:p>
          <a:p>
            <a:pPr marL="14599" marR="6147" algn="ctr">
              <a:lnSpc>
                <a:spcPct val="120000"/>
              </a:lnSpc>
            </a:pPr>
            <a:r>
              <a:rPr lang="es-ES_tradnl" sz="1400" spc="6" dirty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M</a:t>
            </a:r>
            <a:r>
              <a:rPr sz="1400" spc="6" dirty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odelo aplicado en negocios </a:t>
            </a:r>
            <a:r>
              <a:rPr lang="es-ES_tradnl" sz="1400" spc="6" dirty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"</a:t>
            </a:r>
            <a:r>
              <a:rPr sz="1400" spc="6" dirty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Business to  Business</a:t>
            </a:r>
            <a:r>
              <a:rPr lang="es-ES_tradnl" sz="1400" spc="6" dirty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”. Mi</a:t>
            </a:r>
            <a:r>
              <a:rPr sz="1400" spc="6" dirty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d</a:t>
            </a:r>
            <a:r>
              <a:rPr lang="es-ES_tradnl" sz="1400" spc="6" dirty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e</a:t>
            </a:r>
            <a:r>
              <a:rPr sz="1400" spc="6" dirty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 la efectividad de la Gestión  Comercial, en relación con sus competidores</a:t>
            </a:r>
            <a:r>
              <a:rPr lang="es-ES_tradnl" sz="1400" spc="6" dirty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.</a:t>
            </a:r>
            <a:endParaRPr sz="1400" spc="6" dirty="0">
              <a:solidFill>
                <a:srgbClr val="333333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6" name="object 135">
            <a:extLst>
              <a:ext uri="{FF2B5EF4-FFF2-40B4-BE49-F238E27FC236}">
                <a16:creationId xmlns="" xmlns:a16="http://schemas.microsoft.com/office/drawing/2014/main" id="{87218E91-A8FA-6F44-8412-E4A3CF1D1096}"/>
              </a:ext>
            </a:extLst>
          </p:cNvPr>
          <p:cNvSpPr txBox="1"/>
          <p:nvPr/>
        </p:nvSpPr>
        <p:spPr>
          <a:xfrm>
            <a:off x="8903306" y="2085461"/>
            <a:ext cx="2430338" cy="1174266"/>
          </a:xfrm>
          <a:prstGeom prst="rect">
            <a:avLst/>
          </a:prstGeom>
          <a:noFill/>
          <a:ln w="17447">
            <a:noFill/>
            <a:prstDash val="solid"/>
          </a:ln>
        </p:spPr>
        <p:txBody>
          <a:bodyPr vert="horz" wrap="square" lIns="0" tIns="0" rIns="0" bIns="0" rtlCol="0" anchor="t"/>
          <a:lstStyle>
            <a:defPPr>
              <a:defRPr lang="en-US"/>
            </a:defPPr>
            <a:lvl1pPr>
              <a:defRPr sz="2178"/>
            </a:lvl1pPr>
          </a:lstStyle>
          <a:p>
            <a:pPr algn="ctr"/>
            <a:r>
              <a:rPr lang="es-ES_tradnl" sz="1600" b="1" spc="6" dirty="0" smtClean="0">
                <a:solidFill>
                  <a:srgbClr val="2191C9"/>
                </a:solidFill>
                <a:latin typeface="Avenir Book" charset="0"/>
                <a:ea typeface="Avenir Book" charset="0"/>
                <a:cs typeface="Avenir Book" charset="0"/>
              </a:rPr>
              <a:t>ADN </a:t>
            </a:r>
            <a:r>
              <a:rPr lang="es-ES_tradnl" sz="1600" b="1" spc="6" dirty="0">
                <a:solidFill>
                  <a:srgbClr val="2191C9"/>
                </a:solidFill>
                <a:latin typeface="Avenir Book" charset="0"/>
                <a:ea typeface="Avenir Book" charset="0"/>
                <a:cs typeface="Avenir Book" charset="0"/>
              </a:rPr>
              <a:t>DE LA MARCA</a:t>
            </a:r>
            <a:endParaRPr sz="1600" b="1" dirty="0">
              <a:solidFill>
                <a:srgbClr val="2191C9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ctr"/>
            <a:r>
              <a:rPr lang="es-ES_tradnl" sz="1400" dirty="0" smtClean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Las marcas entienden </a:t>
            </a:r>
            <a:r>
              <a:rPr lang="es-ES_tradnl" sz="1400" dirty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y </a:t>
            </a:r>
            <a:r>
              <a:rPr lang="es-ES_tradnl" sz="1400" dirty="0" smtClean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satisfacen </a:t>
            </a:r>
            <a:r>
              <a:rPr lang="es-ES_tradnl" sz="1400" dirty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las necesidades y expectativas de los </a:t>
            </a:r>
            <a:r>
              <a:rPr lang="es-ES_tradnl" sz="1400" dirty="0" smtClean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consumidores y éstos a su vez lo creen  y acepten.</a:t>
            </a:r>
          </a:p>
          <a:p>
            <a:pPr algn="ctr"/>
            <a:r>
              <a:rPr lang="es-ES_tradnl" sz="1400" dirty="0" smtClean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Como está la relación consumidor-marca?.</a:t>
            </a:r>
            <a:endParaRPr sz="1400" dirty="0">
              <a:solidFill>
                <a:srgbClr val="333333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7" name="object 145">
            <a:extLst>
              <a:ext uri="{FF2B5EF4-FFF2-40B4-BE49-F238E27FC236}">
                <a16:creationId xmlns="" xmlns:a16="http://schemas.microsoft.com/office/drawing/2014/main" id="{B439FA12-A446-D344-92A5-E449D08DA450}"/>
              </a:ext>
            </a:extLst>
          </p:cNvPr>
          <p:cNvSpPr txBox="1"/>
          <p:nvPr/>
        </p:nvSpPr>
        <p:spPr>
          <a:xfrm>
            <a:off x="6215569" y="4563488"/>
            <a:ext cx="2493138" cy="169713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>
            <a:spAutoFit/>
          </a:bodyPr>
          <a:lstStyle/>
          <a:p>
            <a:pPr marL="242809" algn="ctr">
              <a:spcBef>
                <a:spcPts val="127"/>
              </a:spcBef>
            </a:pPr>
            <a:r>
              <a:rPr lang="es-EC" sz="1600" b="1" dirty="0">
                <a:solidFill>
                  <a:srgbClr val="2191C9"/>
                </a:solidFill>
                <a:latin typeface="Avenir Book" charset="0"/>
                <a:ea typeface="Avenir Book" charset="0"/>
                <a:cs typeface="Avenir Book" charset="0"/>
              </a:rPr>
              <a:t>SEGMENTACI</a:t>
            </a:r>
            <a:r>
              <a:rPr lang="es-ES" sz="1600" b="1" dirty="0">
                <a:solidFill>
                  <a:srgbClr val="2191C9"/>
                </a:solidFill>
                <a:latin typeface="Avenir Book" charset="0"/>
                <a:ea typeface="Avenir Book" charset="0"/>
                <a:cs typeface="Avenir Book" charset="0"/>
              </a:rPr>
              <a:t>ÓN</a:t>
            </a:r>
          </a:p>
          <a:p>
            <a:pPr marL="242809" algn="ctr">
              <a:lnSpc>
                <a:spcPct val="110000"/>
              </a:lnSpc>
              <a:spcBef>
                <a:spcPts val="127"/>
              </a:spcBef>
            </a:pPr>
            <a:endParaRPr lang="es-EC" sz="1400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marL="242809" algn="ctr">
              <a:lnSpc>
                <a:spcPct val="110000"/>
              </a:lnSpc>
              <a:spcBef>
                <a:spcPts val="127"/>
              </a:spcBef>
            </a:pPr>
            <a:r>
              <a:rPr lang="es-EC" sz="1400" dirty="0" smtClean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Identifica </a:t>
            </a:r>
            <a:r>
              <a:rPr lang="es-EC" sz="1400" dirty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la segmentación  natural de los </a:t>
            </a:r>
            <a:r>
              <a:rPr lang="es-EC" sz="1400" spc="-6" dirty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distintos  </a:t>
            </a:r>
            <a:r>
              <a:rPr lang="es-EC" sz="1400" dirty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mercados de acuerdo a </a:t>
            </a:r>
            <a:r>
              <a:rPr lang="es-EC" sz="1400" spc="-145" dirty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s-EC" sz="1400" spc="-6" dirty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las  </a:t>
            </a:r>
            <a:r>
              <a:rPr lang="es-EC" sz="1400" dirty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características similares</a:t>
            </a:r>
            <a:r>
              <a:rPr lang="es-EC" sz="1400" spc="-127" dirty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s-EC" sz="1400" dirty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de los</a:t>
            </a:r>
            <a:r>
              <a:rPr lang="es-EC" sz="1400" spc="-12" dirty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s-EC" sz="1400" dirty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consumidores.</a:t>
            </a:r>
          </a:p>
        </p:txBody>
      </p:sp>
      <p:sp>
        <p:nvSpPr>
          <p:cNvPr id="18" name="object 234">
            <a:extLst>
              <a:ext uri="{FF2B5EF4-FFF2-40B4-BE49-F238E27FC236}">
                <a16:creationId xmlns="" xmlns:a16="http://schemas.microsoft.com/office/drawing/2014/main" id="{F2DCB14D-494B-9A40-B6CF-7A22E65F29F4}"/>
              </a:ext>
            </a:extLst>
          </p:cNvPr>
          <p:cNvSpPr txBox="1"/>
          <p:nvPr/>
        </p:nvSpPr>
        <p:spPr>
          <a:xfrm>
            <a:off x="3422534" y="4652329"/>
            <a:ext cx="2502434" cy="1925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14599" rIns="0" bIns="0" rtlCol="0" anchor="b">
            <a:spAutoFit/>
          </a:bodyPr>
          <a:lstStyle/>
          <a:p>
            <a:pPr marL="179033" marR="6147" algn="ctr">
              <a:spcBef>
                <a:spcPts val="115"/>
              </a:spcBef>
            </a:pPr>
            <a:r>
              <a:rPr lang="es-EC" sz="1600" b="1" spc="6" dirty="0">
                <a:solidFill>
                  <a:srgbClr val="2191C9"/>
                </a:solidFill>
                <a:latin typeface="Avenir Book" charset="0"/>
                <a:ea typeface="Avenir Book" charset="0"/>
                <a:cs typeface="Avenir Book" charset="0"/>
              </a:rPr>
              <a:t>IMAGEN Y OPINI</a:t>
            </a:r>
            <a:r>
              <a:rPr lang="es-ES_tradnl" sz="1600" b="1" spc="6" dirty="0">
                <a:solidFill>
                  <a:srgbClr val="2191C9"/>
                </a:solidFill>
                <a:latin typeface="Avenir Book" charset="0"/>
                <a:ea typeface="Avenir Book" charset="0"/>
                <a:cs typeface="Avenir Book" charset="0"/>
              </a:rPr>
              <a:t>ÓN PÚBLICA</a:t>
            </a:r>
            <a:endParaRPr lang="es-ES_tradnl" sz="1600" b="1" dirty="0">
              <a:solidFill>
                <a:srgbClr val="2191C9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ctr">
              <a:lnSpc>
                <a:spcPct val="110000"/>
              </a:lnSpc>
              <a:buSzPct val="60000"/>
              <a:defRPr sz="1600">
                <a:latin typeface="Verdana"/>
                <a:ea typeface="Verdana"/>
                <a:cs typeface="Verdana"/>
                <a:sym typeface="Verdana"/>
              </a:defRPr>
            </a:pPr>
            <a:r>
              <a:rPr lang="es-ES_tradnl" sz="1400" dirty="0" smtClean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Contribuye a los comunicadores políticos a comprender  </a:t>
            </a:r>
            <a:r>
              <a:rPr lang="es-ES_tradnl" sz="1400" dirty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a la ciudadanía, para </a:t>
            </a:r>
            <a:r>
              <a:rPr lang="es-ES_tradnl" sz="1400" dirty="0" smtClean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armar </a:t>
            </a:r>
            <a:r>
              <a:rPr lang="es-ES_tradnl" sz="1400" dirty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estrategias y acciones que fomenten </a:t>
            </a:r>
            <a:r>
              <a:rPr lang="es-ES_tradnl" sz="1400" dirty="0" smtClean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el contrato social.</a:t>
            </a:r>
            <a:endParaRPr sz="1400" dirty="0">
              <a:solidFill>
                <a:srgbClr val="333333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="" xmlns:a16="http://schemas.microsoft.com/office/drawing/2014/main" id="{2D74C69B-6218-184A-BEAB-9C466F03669A}"/>
              </a:ext>
            </a:extLst>
          </p:cNvPr>
          <p:cNvSpPr/>
          <p:nvPr/>
        </p:nvSpPr>
        <p:spPr>
          <a:xfrm>
            <a:off x="507997" y="4584659"/>
            <a:ext cx="2841303" cy="1560171"/>
          </a:xfrm>
          <a:prstGeom prst="rect">
            <a:avLst/>
          </a:prstGeom>
          <a:noFill/>
          <a:ln>
            <a:noFill/>
          </a:ln>
        </p:spPr>
        <p:txBody>
          <a:bodyPr vert="horz" wrap="square" anchor="b">
            <a:spAutoFit/>
          </a:bodyPr>
          <a:lstStyle/>
          <a:p>
            <a:pPr marL="68386" marR="57629" algn="ctr">
              <a:spcBef>
                <a:spcPts val="121"/>
              </a:spcBef>
            </a:pPr>
            <a:r>
              <a:rPr lang="es-ES_tradnl" sz="1600" b="1" spc="6" dirty="0">
                <a:solidFill>
                  <a:srgbClr val="2191C9"/>
                </a:solidFill>
                <a:latin typeface="Avenir Book" charset="0"/>
                <a:ea typeface="Avenir Book" charset="0"/>
                <a:cs typeface="Avenir Book" charset="0"/>
              </a:rPr>
              <a:t>SHOPPER ON THE GO </a:t>
            </a:r>
          </a:p>
          <a:p>
            <a:pPr marL="68386" marR="57629" algn="ctr">
              <a:spcBef>
                <a:spcPts val="121"/>
              </a:spcBef>
            </a:pPr>
            <a:endParaRPr lang="es-ES_tradnl" sz="1600" spc="6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marL="68386" marR="57629" algn="ctr">
              <a:lnSpc>
                <a:spcPct val="110000"/>
              </a:lnSpc>
              <a:spcBef>
                <a:spcPts val="121"/>
              </a:spcBef>
            </a:pPr>
            <a:r>
              <a:rPr lang="es-ES_tradnl" sz="1400" spc="6" dirty="0" smtClean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Conoce </a:t>
            </a:r>
            <a:r>
              <a:rPr lang="es-ES_tradnl" sz="1400" dirty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el</a:t>
            </a:r>
            <a:r>
              <a:rPr lang="es-ES_tradnl" sz="1400" spc="-133" dirty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s-ES_tradnl" sz="1400" spc="6" dirty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proceso de decisión y </a:t>
            </a:r>
            <a:r>
              <a:rPr lang="es-ES_tradnl" sz="1400" spc="-12" dirty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s-ES_tradnl" sz="1400" spc="6" dirty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compra en el punto de </a:t>
            </a:r>
            <a:r>
              <a:rPr lang="es-ES_tradnl" sz="1400" spc="6" dirty="0" smtClean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venta,  “en el momento de la verdad”.</a:t>
            </a:r>
            <a:endParaRPr lang="es-ES_tradnl" sz="1400" dirty="0">
              <a:solidFill>
                <a:srgbClr val="333333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5" name="object 131">
            <a:extLst>
              <a:ext uri="{FF2B5EF4-FFF2-40B4-BE49-F238E27FC236}">
                <a16:creationId xmlns="" xmlns:a16="http://schemas.microsoft.com/office/drawing/2014/main" id="{48906914-7005-CF48-BD00-B9A42F9D3A23}"/>
              </a:ext>
            </a:extLst>
          </p:cNvPr>
          <p:cNvSpPr txBox="1"/>
          <p:nvPr/>
        </p:nvSpPr>
        <p:spPr>
          <a:xfrm>
            <a:off x="6195755" y="2085461"/>
            <a:ext cx="2532767" cy="182153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6905" rIns="0" bIns="0" rtlCol="0" anchor="t">
            <a:spAutoFit/>
          </a:bodyPr>
          <a:lstStyle/>
          <a:p>
            <a:pPr marL="15368" algn="ctr">
              <a:spcBef>
                <a:spcPts val="151"/>
              </a:spcBef>
            </a:pPr>
            <a:r>
              <a:rPr lang="es-EC" sz="1600" b="1" spc="12" dirty="0">
                <a:solidFill>
                  <a:srgbClr val="2191C9"/>
                </a:solidFill>
                <a:latin typeface="Avenir Book" charset="0"/>
                <a:ea typeface="Avenir Book" charset="0"/>
                <a:cs typeface="Avenir Book" charset="0"/>
              </a:rPr>
              <a:t>VOZ </a:t>
            </a:r>
            <a:r>
              <a:rPr lang="es-EC" sz="1600" b="1" spc="6" dirty="0">
                <a:solidFill>
                  <a:srgbClr val="2191C9"/>
                </a:solidFill>
                <a:latin typeface="Avenir Book" charset="0"/>
                <a:ea typeface="Avenir Book" charset="0"/>
                <a:cs typeface="Avenir Book" charset="0"/>
              </a:rPr>
              <a:t>DEL</a:t>
            </a:r>
            <a:r>
              <a:rPr lang="es-EC" sz="1600" b="1" spc="-103" dirty="0">
                <a:solidFill>
                  <a:srgbClr val="2191C9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s-EC" sz="1600" b="1" spc="6" dirty="0">
                <a:solidFill>
                  <a:srgbClr val="2191C9"/>
                </a:solidFill>
                <a:latin typeface="Avenir Book" charset="0"/>
                <a:ea typeface="Avenir Book" charset="0"/>
                <a:cs typeface="Avenir Book" charset="0"/>
              </a:rPr>
              <a:t>CLIENTE (</a:t>
            </a:r>
            <a:r>
              <a:rPr lang="es-ES_tradnl" sz="1600" b="1" spc="6" dirty="0">
                <a:solidFill>
                  <a:srgbClr val="2191C9"/>
                </a:solidFill>
                <a:latin typeface="Avenir Book" charset="0"/>
                <a:ea typeface="Avenir Book" charset="0"/>
                <a:cs typeface="Avenir Book" charset="0"/>
              </a:rPr>
              <a:t>SATISFACCIÓN)</a:t>
            </a:r>
            <a:endParaRPr lang="es-EC" sz="1600" b="1" dirty="0">
              <a:solidFill>
                <a:srgbClr val="2191C9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marL="15368" algn="ctr">
              <a:spcBef>
                <a:spcPts val="151"/>
              </a:spcBef>
            </a:pPr>
            <a:r>
              <a:rPr lang="es-EC" sz="1400" dirty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Identifica</a:t>
            </a:r>
            <a:r>
              <a:rPr lang="es-EC" sz="1400" spc="-103" dirty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s-EC" sz="1400" dirty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los factores clave</a:t>
            </a:r>
            <a:r>
              <a:rPr lang="es-EC" sz="1400" spc="-67" dirty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s-EC" sz="1400" dirty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de </a:t>
            </a:r>
            <a:r>
              <a:rPr lang="es-EC" sz="1400" spc="6" dirty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satisfacción y </a:t>
            </a:r>
            <a:r>
              <a:rPr lang="es-EC" sz="1400" spc="6" dirty="0" smtClean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 mide su desempeño, para </a:t>
            </a:r>
            <a:r>
              <a:rPr lang="es-EC" sz="1400" dirty="0" smtClean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mejorar  </a:t>
            </a:r>
            <a:r>
              <a:rPr lang="es-EC" sz="1400" dirty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los </a:t>
            </a:r>
            <a:r>
              <a:rPr lang="es-EC" sz="1400" spc="6" dirty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procesos de</a:t>
            </a:r>
            <a:r>
              <a:rPr lang="es-EC" sz="1400" spc="-121" dirty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s-EC" sz="1400" spc="6" dirty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entrega  de </a:t>
            </a:r>
            <a:r>
              <a:rPr lang="es-EC" sz="1400" dirty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valor </a:t>
            </a:r>
            <a:r>
              <a:rPr lang="es-EC" sz="1400" spc="6" dirty="0" smtClean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y superar</a:t>
            </a:r>
            <a:r>
              <a:rPr lang="es-EC" sz="1400" spc="-151" dirty="0" smtClean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s-EC" sz="1400" dirty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las  expectativas </a:t>
            </a:r>
            <a:r>
              <a:rPr lang="es-EC" sz="1400" spc="6" dirty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del</a:t>
            </a:r>
            <a:r>
              <a:rPr lang="es-EC" sz="1400" spc="-36" dirty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s-EC" sz="1400" dirty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cliente.</a:t>
            </a:r>
          </a:p>
        </p:txBody>
      </p:sp>
      <p:sp>
        <p:nvSpPr>
          <p:cNvPr id="19" name="object 32">
            <a:extLst>
              <a:ext uri="{FF2B5EF4-FFF2-40B4-BE49-F238E27FC236}">
                <a16:creationId xmlns="" xmlns:a16="http://schemas.microsoft.com/office/drawing/2014/main" id="{E3E17460-937F-D54C-997A-BD9ED15841AC}"/>
              </a:ext>
            </a:extLst>
          </p:cNvPr>
          <p:cNvSpPr txBox="1"/>
          <p:nvPr/>
        </p:nvSpPr>
        <p:spPr>
          <a:xfrm>
            <a:off x="8963676" y="4689937"/>
            <a:ext cx="2369968" cy="14562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9210" rIns="0" bIns="0" rtlCol="0" anchor="t">
            <a:spAutoFit/>
          </a:bodyPr>
          <a:lstStyle/>
          <a:p>
            <a:pPr marL="15368" algn="ctr">
              <a:spcBef>
                <a:spcPts val="151"/>
              </a:spcBef>
            </a:pPr>
            <a:r>
              <a:rPr lang="es-EC" sz="1600" b="1" spc="6" dirty="0">
                <a:solidFill>
                  <a:srgbClr val="2191C9"/>
                </a:solidFill>
                <a:latin typeface="Avenir Book" charset="0"/>
                <a:ea typeface="Avenir Book" charset="0"/>
                <a:cs typeface="Avenir Book" charset="0"/>
              </a:rPr>
              <a:t>INSIGHT DEL CONSUMIDOR</a:t>
            </a:r>
            <a:endParaRPr sz="1600" b="1" dirty="0">
              <a:solidFill>
                <a:srgbClr val="2191C9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marL="26125" marR="17671" algn="ctr">
              <a:lnSpc>
                <a:spcPct val="110000"/>
              </a:lnSpc>
            </a:pPr>
            <a:r>
              <a:rPr lang="es-ES_tradnl" sz="1400" spc="6" dirty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Conoce </a:t>
            </a:r>
            <a:r>
              <a:rPr lang="en-US" sz="1400" dirty="0" smtClean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en profundidad </a:t>
            </a:r>
            <a:r>
              <a:rPr sz="1400" dirty="0" smtClean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el </a:t>
            </a:r>
            <a:r>
              <a:rPr lang="es-ES_tradnl" sz="1400" dirty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c</a:t>
            </a:r>
            <a:r>
              <a:rPr sz="1400" dirty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omportamiento </a:t>
            </a:r>
            <a:r>
              <a:rPr lang="es-ES_tradnl" sz="1400" spc="6" dirty="0" smtClean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de los c</a:t>
            </a:r>
            <a:r>
              <a:rPr sz="1400" spc="6" dirty="0" smtClean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omsumidor</a:t>
            </a:r>
            <a:r>
              <a:rPr lang="es-ES_tradnl" sz="1400" spc="6" dirty="0" smtClean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es </a:t>
            </a:r>
            <a:r>
              <a:rPr lang="es-ES_tradnl" sz="1400" spc="6" dirty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frente a grandes temas</a:t>
            </a:r>
            <a:r>
              <a:rPr lang="es-ES_tradnl" sz="1400" spc="6" dirty="0" smtClean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.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="" xmlns:a16="http://schemas.microsoft.com/office/drawing/2014/main" id="{8F37F6DD-47F0-1F46-9865-375AE5790D5F}"/>
              </a:ext>
            </a:extLst>
          </p:cNvPr>
          <p:cNvSpPr/>
          <p:nvPr/>
        </p:nvSpPr>
        <p:spPr>
          <a:xfrm>
            <a:off x="3137611" y="2085461"/>
            <a:ext cx="2894488" cy="2107628"/>
          </a:xfrm>
          <a:prstGeom prst="rect">
            <a:avLst/>
          </a:prstGeom>
          <a:noFill/>
        </p:spPr>
        <p:txBody>
          <a:bodyPr vert="horz" wrap="square" anchor="t">
            <a:spAutoFit/>
          </a:bodyPr>
          <a:lstStyle/>
          <a:p>
            <a:pPr marL="179033" marR="6147" algn="ctr">
              <a:spcBef>
                <a:spcPts val="115"/>
              </a:spcBef>
            </a:pPr>
            <a:r>
              <a:rPr lang="es-EC" sz="1600" b="1" spc="6" dirty="0">
                <a:solidFill>
                  <a:srgbClr val="2191C9"/>
                </a:solidFill>
                <a:latin typeface="Avenir Book" charset="0"/>
                <a:ea typeface="Avenir Book" charset="0"/>
                <a:cs typeface="Avenir Book" charset="0"/>
              </a:rPr>
              <a:t>360° INITIAL MARKET OVERVIEW</a:t>
            </a:r>
          </a:p>
          <a:p>
            <a:pPr marL="179033" marR="6147" algn="ctr">
              <a:spcBef>
                <a:spcPts val="115"/>
              </a:spcBef>
            </a:pPr>
            <a:r>
              <a:rPr lang="es-ES_tradnl" sz="1400" dirty="0" smtClean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Ofrece un panorama amplio de  </a:t>
            </a:r>
            <a:r>
              <a:rPr lang="es-ES_tradnl" sz="1400" dirty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  <a:sym typeface="Calibri"/>
              </a:rPr>
              <a:t>el comportamiento del </a:t>
            </a:r>
            <a:r>
              <a:rPr lang="es-ES_tradnl" sz="1400" dirty="0" smtClean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  <a:sym typeface="Calibri"/>
              </a:rPr>
              <a:t>consumidor  </a:t>
            </a:r>
            <a:r>
              <a:rPr lang="es-ES_tradnl" sz="1400" dirty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  <a:sym typeface="Calibri"/>
              </a:rPr>
              <a:t>y la situación de las </a:t>
            </a:r>
            <a:r>
              <a:rPr lang="es-ES_tradnl" sz="1400" dirty="0" smtClean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  <a:sym typeface="Calibri"/>
              </a:rPr>
              <a:t>marcas, </a:t>
            </a:r>
            <a:r>
              <a:rPr lang="es-ES_tradnl" sz="1400" dirty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  <a:sym typeface="Calibri"/>
              </a:rPr>
              <a:t>con las variables que afectan a la decisión final de compra, incluyendo </a:t>
            </a:r>
            <a:r>
              <a:rPr lang="es-ES_tradnl" sz="1400" dirty="0" smtClean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  <a:sym typeface="Calibri"/>
              </a:rPr>
              <a:t>a la </a:t>
            </a:r>
            <a:r>
              <a:rPr lang="es-ES_tradnl" sz="1400" dirty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  <a:sym typeface="Calibri"/>
              </a:rPr>
              <a:t>competencia.</a:t>
            </a:r>
            <a:endParaRPr lang="es-EC" sz="1400" spc="6" dirty="0">
              <a:solidFill>
                <a:srgbClr val="333333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13" name="object 27"/>
          <p:cNvSpPr/>
          <p:nvPr/>
        </p:nvSpPr>
        <p:spPr>
          <a:xfrm>
            <a:off x="9176810" y="4611734"/>
            <a:ext cx="6147" cy="43799"/>
          </a:xfrm>
          <a:custGeom>
            <a:avLst/>
            <a:gdLst/>
            <a:ahLst/>
            <a:cxnLst/>
            <a:rect l="l" t="t" r="r" b="b"/>
            <a:pathLst>
              <a:path w="5079" h="36194">
                <a:moveTo>
                  <a:pt x="0" y="0"/>
                </a:moveTo>
                <a:lnTo>
                  <a:pt x="2093" y="8862"/>
                </a:lnTo>
                <a:lnTo>
                  <a:pt x="3533" y="17774"/>
                </a:lnTo>
                <a:lnTo>
                  <a:pt x="4318" y="26718"/>
                </a:lnTo>
                <a:lnTo>
                  <a:pt x="4449" y="35679"/>
                </a:lnTo>
              </a:path>
            </a:pathLst>
          </a:custGeom>
          <a:ln w="65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78"/>
          </a:p>
        </p:txBody>
      </p:sp>
      <p:sp>
        <p:nvSpPr>
          <p:cNvPr id="23" name="object 161"/>
          <p:cNvSpPr/>
          <p:nvPr/>
        </p:nvSpPr>
        <p:spPr>
          <a:xfrm>
            <a:off x="8830391" y="4477037"/>
            <a:ext cx="514830" cy="514830"/>
          </a:xfrm>
          <a:custGeom>
            <a:avLst/>
            <a:gdLst/>
            <a:ahLst/>
            <a:cxnLst/>
            <a:rect l="l" t="t" r="r" b="b"/>
            <a:pathLst>
              <a:path w="425450" h="425450">
                <a:moveTo>
                  <a:pt x="212507" y="0"/>
                </a:moveTo>
                <a:lnTo>
                  <a:pt x="151093" y="8985"/>
                </a:lnTo>
                <a:lnTo>
                  <a:pt x="96832" y="34283"/>
                </a:lnTo>
                <a:lnTo>
                  <a:pt x="52080" y="73103"/>
                </a:lnTo>
                <a:lnTo>
                  <a:pt x="19715" y="122915"/>
                </a:lnTo>
                <a:lnTo>
                  <a:pt x="2268" y="181103"/>
                </a:lnTo>
                <a:lnTo>
                  <a:pt x="0" y="212507"/>
                </a:lnTo>
                <a:lnTo>
                  <a:pt x="2268" y="243913"/>
                </a:lnTo>
                <a:lnTo>
                  <a:pt x="19715" y="302099"/>
                </a:lnTo>
                <a:lnTo>
                  <a:pt x="52080" y="351911"/>
                </a:lnTo>
                <a:lnTo>
                  <a:pt x="96832" y="390819"/>
                </a:lnTo>
                <a:lnTo>
                  <a:pt x="151093" y="416031"/>
                </a:lnTo>
                <a:lnTo>
                  <a:pt x="212507" y="425016"/>
                </a:lnTo>
                <a:lnTo>
                  <a:pt x="243913" y="422748"/>
                </a:lnTo>
                <a:lnTo>
                  <a:pt x="302099" y="405301"/>
                </a:lnTo>
                <a:lnTo>
                  <a:pt x="351913" y="372936"/>
                </a:lnTo>
                <a:lnTo>
                  <a:pt x="390819" y="328184"/>
                </a:lnTo>
                <a:lnTo>
                  <a:pt x="416031" y="273922"/>
                </a:lnTo>
                <a:lnTo>
                  <a:pt x="425016" y="212507"/>
                </a:lnTo>
                <a:lnTo>
                  <a:pt x="422748" y="181103"/>
                </a:lnTo>
                <a:lnTo>
                  <a:pt x="405301" y="122915"/>
                </a:lnTo>
                <a:lnTo>
                  <a:pt x="372849" y="73103"/>
                </a:lnTo>
                <a:lnTo>
                  <a:pt x="328184" y="34283"/>
                </a:lnTo>
                <a:lnTo>
                  <a:pt x="273922" y="8985"/>
                </a:lnTo>
                <a:lnTo>
                  <a:pt x="2125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178"/>
          </a:p>
        </p:txBody>
      </p:sp>
      <p:sp>
        <p:nvSpPr>
          <p:cNvPr id="24" name="object 162"/>
          <p:cNvSpPr/>
          <p:nvPr/>
        </p:nvSpPr>
        <p:spPr>
          <a:xfrm>
            <a:off x="8803537" y="4463629"/>
            <a:ext cx="388044" cy="541725"/>
          </a:xfrm>
          <a:custGeom>
            <a:avLst/>
            <a:gdLst/>
            <a:ahLst/>
            <a:cxnLst/>
            <a:rect l="l" t="t" r="r" b="b"/>
            <a:pathLst>
              <a:path w="320675" h="447675">
                <a:moveTo>
                  <a:pt x="223587" y="0"/>
                </a:moveTo>
                <a:lnTo>
                  <a:pt x="159033" y="9508"/>
                </a:lnTo>
                <a:lnTo>
                  <a:pt x="101805" y="36028"/>
                </a:lnTo>
                <a:lnTo>
                  <a:pt x="54871" y="76942"/>
                </a:lnTo>
                <a:lnTo>
                  <a:pt x="20761" y="129372"/>
                </a:lnTo>
                <a:lnTo>
                  <a:pt x="2442" y="190525"/>
                </a:lnTo>
                <a:lnTo>
                  <a:pt x="0" y="223587"/>
                </a:lnTo>
                <a:lnTo>
                  <a:pt x="2442" y="256650"/>
                </a:lnTo>
                <a:lnTo>
                  <a:pt x="20761" y="317889"/>
                </a:lnTo>
                <a:lnTo>
                  <a:pt x="54871" y="370319"/>
                </a:lnTo>
                <a:lnTo>
                  <a:pt x="101805" y="411145"/>
                </a:lnTo>
                <a:lnTo>
                  <a:pt x="159033" y="437753"/>
                </a:lnTo>
                <a:lnTo>
                  <a:pt x="223587" y="447174"/>
                </a:lnTo>
                <a:lnTo>
                  <a:pt x="256650" y="444732"/>
                </a:lnTo>
                <a:lnTo>
                  <a:pt x="288142" y="437753"/>
                </a:lnTo>
                <a:lnTo>
                  <a:pt x="317803" y="426412"/>
                </a:lnTo>
                <a:lnTo>
                  <a:pt x="320333" y="425016"/>
                </a:lnTo>
                <a:lnTo>
                  <a:pt x="223587" y="425016"/>
                </a:lnTo>
                <a:lnTo>
                  <a:pt x="190874" y="422399"/>
                </a:lnTo>
                <a:lnTo>
                  <a:pt x="131029" y="402509"/>
                </a:lnTo>
                <a:lnTo>
                  <a:pt x="81130" y="366044"/>
                </a:lnTo>
                <a:lnTo>
                  <a:pt x="44665" y="316146"/>
                </a:lnTo>
                <a:lnTo>
                  <a:pt x="24775" y="256301"/>
                </a:lnTo>
                <a:lnTo>
                  <a:pt x="22157" y="223587"/>
                </a:lnTo>
                <a:lnTo>
                  <a:pt x="24775" y="190873"/>
                </a:lnTo>
                <a:lnTo>
                  <a:pt x="44665" y="131029"/>
                </a:lnTo>
                <a:lnTo>
                  <a:pt x="81130" y="81130"/>
                </a:lnTo>
                <a:lnTo>
                  <a:pt x="131029" y="44664"/>
                </a:lnTo>
                <a:lnTo>
                  <a:pt x="190874" y="24775"/>
                </a:lnTo>
                <a:lnTo>
                  <a:pt x="223587" y="22157"/>
                </a:lnTo>
                <a:lnTo>
                  <a:pt x="320333" y="22157"/>
                </a:lnTo>
                <a:lnTo>
                  <a:pt x="317803" y="20761"/>
                </a:lnTo>
                <a:lnTo>
                  <a:pt x="288142" y="9508"/>
                </a:lnTo>
                <a:lnTo>
                  <a:pt x="256650" y="2442"/>
                </a:lnTo>
                <a:lnTo>
                  <a:pt x="223587" y="0"/>
                </a:lnTo>
                <a:close/>
              </a:path>
            </a:pathLst>
          </a:custGeom>
          <a:solidFill>
            <a:srgbClr val="C9CACC"/>
          </a:solidFill>
        </p:spPr>
        <p:txBody>
          <a:bodyPr wrap="square" lIns="0" tIns="0" rIns="0" bIns="0" rtlCol="0"/>
          <a:lstStyle/>
          <a:p>
            <a:endParaRPr sz="2178"/>
          </a:p>
        </p:txBody>
      </p:sp>
      <p:sp>
        <p:nvSpPr>
          <p:cNvPr id="25" name="object 163"/>
          <p:cNvSpPr/>
          <p:nvPr/>
        </p:nvSpPr>
        <p:spPr>
          <a:xfrm>
            <a:off x="9074095" y="4490442"/>
            <a:ext cx="271245" cy="487936"/>
          </a:xfrm>
          <a:custGeom>
            <a:avLst/>
            <a:gdLst/>
            <a:ahLst/>
            <a:cxnLst/>
            <a:rect l="l" t="t" r="r" b="b"/>
            <a:pathLst>
              <a:path w="224154" h="403225">
                <a:moveTo>
                  <a:pt x="96746" y="0"/>
                </a:moveTo>
                <a:lnTo>
                  <a:pt x="0" y="0"/>
                </a:lnTo>
                <a:lnTo>
                  <a:pt x="32713" y="2617"/>
                </a:lnTo>
                <a:lnTo>
                  <a:pt x="63682" y="10294"/>
                </a:lnTo>
                <a:lnTo>
                  <a:pt x="118903" y="38907"/>
                </a:lnTo>
                <a:lnTo>
                  <a:pt x="162609" y="82525"/>
                </a:lnTo>
                <a:lnTo>
                  <a:pt x="191136" y="137746"/>
                </a:lnTo>
                <a:lnTo>
                  <a:pt x="201429" y="201429"/>
                </a:lnTo>
                <a:lnTo>
                  <a:pt x="198813" y="234143"/>
                </a:lnTo>
                <a:lnTo>
                  <a:pt x="178922" y="293988"/>
                </a:lnTo>
                <a:lnTo>
                  <a:pt x="142458" y="343886"/>
                </a:lnTo>
                <a:lnTo>
                  <a:pt x="92558" y="380352"/>
                </a:lnTo>
                <a:lnTo>
                  <a:pt x="32713" y="400241"/>
                </a:lnTo>
                <a:lnTo>
                  <a:pt x="0" y="402859"/>
                </a:lnTo>
                <a:lnTo>
                  <a:pt x="96746" y="402859"/>
                </a:lnTo>
                <a:lnTo>
                  <a:pt x="146645" y="370145"/>
                </a:lnTo>
                <a:lnTo>
                  <a:pt x="187559" y="323212"/>
                </a:lnTo>
                <a:lnTo>
                  <a:pt x="214078" y="265984"/>
                </a:lnTo>
                <a:lnTo>
                  <a:pt x="223588" y="201429"/>
                </a:lnTo>
                <a:lnTo>
                  <a:pt x="221145" y="168367"/>
                </a:lnTo>
                <a:lnTo>
                  <a:pt x="202825" y="107214"/>
                </a:lnTo>
                <a:lnTo>
                  <a:pt x="168715" y="54785"/>
                </a:lnTo>
                <a:lnTo>
                  <a:pt x="121782" y="13870"/>
                </a:lnTo>
                <a:lnTo>
                  <a:pt x="96746" y="0"/>
                </a:lnTo>
                <a:close/>
              </a:path>
            </a:pathLst>
          </a:custGeom>
          <a:solidFill>
            <a:srgbClr val="C9CACC"/>
          </a:solidFill>
        </p:spPr>
        <p:txBody>
          <a:bodyPr wrap="square" lIns="0" tIns="0" rIns="0" bIns="0" rtlCol="0"/>
          <a:lstStyle/>
          <a:p>
            <a:endParaRPr sz="2178"/>
          </a:p>
        </p:txBody>
      </p:sp>
      <p:sp>
        <p:nvSpPr>
          <p:cNvPr id="26" name="object 164"/>
          <p:cNvSpPr/>
          <p:nvPr/>
        </p:nvSpPr>
        <p:spPr>
          <a:xfrm>
            <a:off x="8899072" y="4540585"/>
            <a:ext cx="326571" cy="391886"/>
          </a:xfrm>
          <a:custGeom>
            <a:avLst/>
            <a:gdLst/>
            <a:ahLst/>
            <a:cxnLst/>
            <a:rect l="l" t="t" r="r" b="b"/>
            <a:pathLst>
              <a:path w="269875" h="323850">
                <a:moveTo>
                  <a:pt x="151268" y="0"/>
                </a:moveTo>
                <a:lnTo>
                  <a:pt x="92383" y="12736"/>
                </a:lnTo>
                <a:lnTo>
                  <a:pt x="44229" y="47369"/>
                </a:lnTo>
                <a:lnTo>
                  <a:pt x="11864" y="98752"/>
                </a:lnTo>
                <a:lnTo>
                  <a:pt x="0" y="161649"/>
                </a:lnTo>
                <a:lnTo>
                  <a:pt x="3053" y="194275"/>
                </a:lnTo>
                <a:lnTo>
                  <a:pt x="25821" y="252114"/>
                </a:lnTo>
                <a:lnTo>
                  <a:pt x="66648" y="295732"/>
                </a:lnTo>
                <a:lnTo>
                  <a:pt x="120735" y="320071"/>
                </a:lnTo>
                <a:lnTo>
                  <a:pt x="151268" y="323386"/>
                </a:lnTo>
                <a:lnTo>
                  <a:pt x="166970" y="322513"/>
                </a:lnTo>
                <a:lnTo>
                  <a:pt x="182325" y="319897"/>
                </a:lnTo>
                <a:lnTo>
                  <a:pt x="197067" y="315796"/>
                </a:lnTo>
                <a:lnTo>
                  <a:pt x="211199" y="310126"/>
                </a:lnTo>
                <a:lnTo>
                  <a:pt x="211287" y="292854"/>
                </a:lnTo>
                <a:lnTo>
                  <a:pt x="206838" y="261360"/>
                </a:lnTo>
                <a:lnTo>
                  <a:pt x="131377" y="241733"/>
                </a:lnTo>
                <a:lnTo>
                  <a:pt x="125970" y="241559"/>
                </a:lnTo>
                <a:lnTo>
                  <a:pt x="121171" y="239203"/>
                </a:lnTo>
                <a:lnTo>
                  <a:pt x="118380" y="236411"/>
                </a:lnTo>
                <a:lnTo>
                  <a:pt x="112448" y="236411"/>
                </a:lnTo>
                <a:lnTo>
                  <a:pt x="87497" y="225943"/>
                </a:lnTo>
                <a:lnTo>
                  <a:pt x="78861" y="206750"/>
                </a:lnTo>
                <a:lnTo>
                  <a:pt x="58797" y="206750"/>
                </a:lnTo>
                <a:lnTo>
                  <a:pt x="42919" y="202737"/>
                </a:lnTo>
                <a:lnTo>
                  <a:pt x="30184" y="192793"/>
                </a:lnTo>
                <a:lnTo>
                  <a:pt x="21808" y="178487"/>
                </a:lnTo>
                <a:lnTo>
                  <a:pt x="19192" y="161301"/>
                </a:lnTo>
                <a:lnTo>
                  <a:pt x="21198" y="149437"/>
                </a:lnTo>
                <a:lnTo>
                  <a:pt x="25909" y="138968"/>
                </a:lnTo>
                <a:lnTo>
                  <a:pt x="32975" y="130331"/>
                </a:lnTo>
                <a:lnTo>
                  <a:pt x="41873" y="123875"/>
                </a:lnTo>
                <a:lnTo>
                  <a:pt x="41437" y="121607"/>
                </a:lnTo>
                <a:lnTo>
                  <a:pt x="41175" y="119426"/>
                </a:lnTo>
                <a:lnTo>
                  <a:pt x="41262" y="117072"/>
                </a:lnTo>
                <a:lnTo>
                  <a:pt x="43618" y="106254"/>
                </a:lnTo>
                <a:lnTo>
                  <a:pt x="49462" y="97618"/>
                </a:lnTo>
                <a:lnTo>
                  <a:pt x="57924" y="91860"/>
                </a:lnTo>
                <a:lnTo>
                  <a:pt x="68131" y="89941"/>
                </a:lnTo>
                <a:lnTo>
                  <a:pt x="72318" y="83049"/>
                </a:lnTo>
                <a:lnTo>
                  <a:pt x="78077" y="77815"/>
                </a:lnTo>
                <a:lnTo>
                  <a:pt x="85143" y="74500"/>
                </a:lnTo>
                <a:lnTo>
                  <a:pt x="92994" y="73540"/>
                </a:lnTo>
                <a:lnTo>
                  <a:pt x="104858" y="73540"/>
                </a:lnTo>
                <a:lnTo>
                  <a:pt x="107213" y="70487"/>
                </a:lnTo>
                <a:lnTo>
                  <a:pt x="112709" y="66300"/>
                </a:lnTo>
                <a:lnTo>
                  <a:pt x="119077" y="63682"/>
                </a:lnTo>
                <a:lnTo>
                  <a:pt x="126056" y="62898"/>
                </a:lnTo>
                <a:lnTo>
                  <a:pt x="158247" y="62898"/>
                </a:lnTo>
                <a:lnTo>
                  <a:pt x="159293" y="62548"/>
                </a:lnTo>
                <a:lnTo>
                  <a:pt x="165313" y="62025"/>
                </a:lnTo>
                <a:lnTo>
                  <a:pt x="269561" y="62025"/>
                </a:lnTo>
                <a:lnTo>
                  <a:pt x="258220" y="47369"/>
                </a:lnTo>
                <a:lnTo>
                  <a:pt x="235800" y="27566"/>
                </a:lnTo>
                <a:lnTo>
                  <a:pt x="210153" y="12736"/>
                </a:lnTo>
                <a:lnTo>
                  <a:pt x="181714" y="3314"/>
                </a:lnTo>
                <a:lnTo>
                  <a:pt x="151268" y="0"/>
                </a:lnTo>
                <a:close/>
              </a:path>
            </a:pathLst>
          </a:custGeom>
          <a:solidFill>
            <a:srgbClr val="049DBB"/>
          </a:solidFill>
        </p:spPr>
        <p:txBody>
          <a:bodyPr wrap="square" lIns="0" tIns="0" rIns="0" bIns="0" rtlCol="0"/>
          <a:lstStyle/>
          <a:p>
            <a:endParaRPr sz="2178"/>
          </a:p>
        </p:txBody>
      </p:sp>
      <p:sp>
        <p:nvSpPr>
          <p:cNvPr id="27" name="object 165"/>
          <p:cNvSpPr/>
          <p:nvPr/>
        </p:nvSpPr>
        <p:spPr>
          <a:xfrm>
            <a:off x="9177971" y="4656387"/>
            <a:ext cx="87598" cy="245889"/>
          </a:xfrm>
          <a:custGeom>
            <a:avLst/>
            <a:gdLst/>
            <a:ahLst/>
            <a:cxnLst/>
            <a:rect l="l" t="t" r="r" b="b"/>
            <a:pathLst>
              <a:path w="72389" h="203200">
                <a:moveTo>
                  <a:pt x="58623" y="0"/>
                </a:moveTo>
                <a:lnTo>
                  <a:pt x="13695" y="0"/>
                </a:lnTo>
                <a:lnTo>
                  <a:pt x="23902" y="2617"/>
                </a:lnTo>
                <a:lnTo>
                  <a:pt x="32103" y="8986"/>
                </a:lnTo>
                <a:lnTo>
                  <a:pt x="37424" y="18233"/>
                </a:lnTo>
                <a:lnTo>
                  <a:pt x="39169" y="29225"/>
                </a:lnTo>
                <a:lnTo>
                  <a:pt x="38470" y="34458"/>
                </a:lnTo>
                <a:lnTo>
                  <a:pt x="36987" y="39256"/>
                </a:lnTo>
                <a:lnTo>
                  <a:pt x="34719" y="43705"/>
                </a:lnTo>
                <a:lnTo>
                  <a:pt x="31841" y="47544"/>
                </a:lnTo>
                <a:lnTo>
                  <a:pt x="34806" y="52343"/>
                </a:lnTo>
                <a:lnTo>
                  <a:pt x="36551" y="58012"/>
                </a:lnTo>
                <a:lnTo>
                  <a:pt x="36114" y="69615"/>
                </a:lnTo>
                <a:lnTo>
                  <a:pt x="34457" y="74500"/>
                </a:lnTo>
                <a:lnTo>
                  <a:pt x="31841" y="78687"/>
                </a:lnTo>
                <a:lnTo>
                  <a:pt x="33149" y="83398"/>
                </a:lnTo>
                <a:lnTo>
                  <a:pt x="34022" y="88371"/>
                </a:lnTo>
                <a:lnTo>
                  <a:pt x="33846" y="93517"/>
                </a:lnTo>
                <a:lnTo>
                  <a:pt x="30881" y="108698"/>
                </a:lnTo>
                <a:lnTo>
                  <a:pt x="23641" y="121521"/>
                </a:lnTo>
                <a:lnTo>
                  <a:pt x="13084" y="131117"/>
                </a:lnTo>
                <a:lnTo>
                  <a:pt x="0" y="136787"/>
                </a:lnTo>
                <a:lnTo>
                  <a:pt x="1569" y="152577"/>
                </a:lnTo>
                <a:lnTo>
                  <a:pt x="2006" y="169414"/>
                </a:lnTo>
                <a:lnTo>
                  <a:pt x="1657" y="186512"/>
                </a:lnTo>
                <a:lnTo>
                  <a:pt x="609" y="203086"/>
                </a:lnTo>
                <a:lnTo>
                  <a:pt x="24513" y="183459"/>
                </a:lnTo>
                <a:lnTo>
                  <a:pt x="44229" y="159207"/>
                </a:lnTo>
                <a:lnTo>
                  <a:pt x="59232" y="131029"/>
                </a:lnTo>
                <a:lnTo>
                  <a:pt x="68742" y="99711"/>
                </a:lnTo>
                <a:lnTo>
                  <a:pt x="72057" y="65951"/>
                </a:lnTo>
                <a:lnTo>
                  <a:pt x="69004" y="33412"/>
                </a:lnTo>
                <a:lnTo>
                  <a:pt x="60105" y="3054"/>
                </a:lnTo>
                <a:lnTo>
                  <a:pt x="58623" y="0"/>
                </a:lnTo>
                <a:close/>
              </a:path>
            </a:pathLst>
          </a:custGeom>
          <a:solidFill>
            <a:srgbClr val="049DBB"/>
          </a:solidFill>
        </p:spPr>
        <p:txBody>
          <a:bodyPr wrap="square" lIns="0" tIns="0" rIns="0" bIns="0" rtlCol="0"/>
          <a:lstStyle/>
          <a:p>
            <a:endParaRPr sz="2178"/>
          </a:p>
        </p:txBody>
      </p:sp>
      <p:sp>
        <p:nvSpPr>
          <p:cNvPr id="28" name="object 166"/>
          <p:cNvSpPr/>
          <p:nvPr/>
        </p:nvSpPr>
        <p:spPr>
          <a:xfrm>
            <a:off x="9058050" y="4824445"/>
            <a:ext cx="79145" cy="9221"/>
          </a:xfrm>
          <a:custGeom>
            <a:avLst/>
            <a:gdLst/>
            <a:ahLst/>
            <a:cxnLst/>
            <a:rect l="l" t="t" r="r" b="b"/>
            <a:pathLst>
              <a:path w="65404" h="7619">
                <a:moveTo>
                  <a:pt x="16488" y="0"/>
                </a:moveTo>
                <a:lnTo>
                  <a:pt x="13086" y="3140"/>
                </a:lnTo>
                <a:lnTo>
                  <a:pt x="9072" y="5408"/>
                </a:lnTo>
                <a:lnTo>
                  <a:pt x="4711" y="6804"/>
                </a:lnTo>
                <a:lnTo>
                  <a:pt x="0" y="7153"/>
                </a:lnTo>
                <a:lnTo>
                  <a:pt x="64904" y="7153"/>
                </a:lnTo>
                <a:lnTo>
                  <a:pt x="64469" y="6455"/>
                </a:lnTo>
                <a:lnTo>
                  <a:pt x="30620" y="6455"/>
                </a:lnTo>
                <a:lnTo>
                  <a:pt x="25124" y="6281"/>
                </a:lnTo>
                <a:lnTo>
                  <a:pt x="20152" y="3751"/>
                </a:lnTo>
                <a:lnTo>
                  <a:pt x="16488" y="0"/>
                </a:lnTo>
                <a:close/>
              </a:path>
            </a:pathLst>
          </a:custGeom>
          <a:solidFill>
            <a:srgbClr val="049DBB"/>
          </a:solidFill>
        </p:spPr>
        <p:txBody>
          <a:bodyPr wrap="square" lIns="0" tIns="0" rIns="0" bIns="0" rtlCol="0"/>
          <a:lstStyle/>
          <a:p>
            <a:endParaRPr sz="2178"/>
          </a:p>
        </p:txBody>
      </p:sp>
      <p:sp>
        <p:nvSpPr>
          <p:cNvPr id="29" name="object 167"/>
          <p:cNvSpPr/>
          <p:nvPr/>
        </p:nvSpPr>
        <p:spPr>
          <a:xfrm>
            <a:off x="9095104" y="4812727"/>
            <a:ext cx="41494" cy="19979"/>
          </a:xfrm>
          <a:custGeom>
            <a:avLst/>
            <a:gdLst/>
            <a:ahLst/>
            <a:cxnLst/>
            <a:rect l="l" t="t" r="r" b="b"/>
            <a:pathLst>
              <a:path w="34289" h="16510">
                <a:moveTo>
                  <a:pt x="21460" y="0"/>
                </a:moveTo>
                <a:lnTo>
                  <a:pt x="18319" y="6629"/>
                </a:lnTo>
                <a:lnTo>
                  <a:pt x="13434" y="11864"/>
                </a:lnTo>
                <a:lnTo>
                  <a:pt x="7152" y="15179"/>
                </a:lnTo>
                <a:lnTo>
                  <a:pt x="0" y="16137"/>
                </a:lnTo>
                <a:lnTo>
                  <a:pt x="33848" y="16137"/>
                </a:lnTo>
                <a:lnTo>
                  <a:pt x="29922" y="10293"/>
                </a:lnTo>
                <a:lnTo>
                  <a:pt x="21460" y="0"/>
                </a:lnTo>
                <a:close/>
              </a:path>
            </a:pathLst>
          </a:custGeom>
          <a:solidFill>
            <a:srgbClr val="049DBB"/>
          </a:solidFill>
        </p:spPr>
        <p:txBody>
          <a:bodyPr wrap="square" lIns="0" tIns="0" rIns="0" bIns="0" rtlCol="0"/>
          <a:lstStyle/>
          <a:p>
            <a:endParaRPr sz="2178"/>
          </a:p>
        </p:txBody>
      </p:sp>
      <p:sp>
        <p:nvSpPr>
          <p:cNvPr id="30" name="object 168"/>
          <p:cNvSpPr/>
          <p:nvPr/>
        </p:nvSpPr>
        <p:spPr>
          <a:xfrm>
            <a:off x="9035144" y="4825713"/>
            <a:ext cx="7684" cy="1537"/>
          </a:xfrm>
          <a:custGeom>
            <a:avLst/>
            <a:gdLst/>
            <a:ahLst/>
            <a:cxnLst/>
            <a:rect l="l" t="t" r="r" b="b"/>
            <a:pathLst>
              <a:path w="6350" h="1269">
                <a:moveTo>
                  <a:pt x="5059" y="0"/>
                </a:moveTo>
                <a:lnTo>
                  <a:pt x="2529" y="435"/>
                </a:lnTo>
                <a:lnTo>
                  <a:pt x="0" y="784"/>
                </a:lnTo>
                <a:lnTo>
                  <a:pt x="5932" y="784"/>
                </a:lnTo>
                <a:lnTo>
                  <a:pt x="5059" y="0"/>
                </a:lnTo>
                <a:close/>
              </a:path>
            </a:pathLst>
          </a:custGeom>
          <a:solidFill>
            <a:srgbClr val="049DBB"/>
          </a:solidFill>
        </p:spPr>
        <p:txBody>
          <a:bodyPr wrap="square" lIns="0" tIns="0" rIns="0" bIns="0" rtlCol="0"/>
          <a:lstStyle/>
          <a:p>
            <a:endParaRPr sz="2178"/>
          </a:p>
        </p:txBody>
      </p:sp>
      <p:sp>
        <p:nvSpPr>
          <p:cNvPr id="31" name="object 169"/>
          <p:cNvSpPr/>
          <p:nvPr/>
        </p:nvSpPr>
        <p:spPr>
          <a:xfrm>
            <a:off x="8970222" y="4785388"/>
            <a:ext cx="24589" cy="6147"/>
          </a:xfrm>
          <a:custGeom>
            <a:avLst/>
            <a:gdLst/>
            <a:ahLst/>
            <a:cxnLst/>
            <a:rect l="l" t="t" r="r" b="b"/>
            <a:pathLst>
              <a:path w="20320" h="5080">
                <a:moveTo>
                  <a:pt x="19104" y="0"/>
                </a:moveTo>
                <a:lnTo>
                  <a:pt x="14568" y="2006"/>
                </a:lnTo>
                <a:lnTo>
                  <a:pt x="9945" y="3489"/>
                </a:lnTo>
                <a:lnTo>
                  <a:pt x="5059" y="4274"/>
                </a:lnTo>
                <a:lnTo>
                  <a:pt x="0" y="4448"/>
                </a:lnTo>
                <a:lnTo>
                  <a:pt x="20064" y="4448"/>
                </a:lnTo>
                <a:lnTo>
                  <a:pt x="19104" y="0"/>
                </a:lnTo>
                <a:close/>
              </a:path>
            </a:pathLst>
          </a:custGeom>
          <a:solidFill>
            <a:srgbClr val="049DBB"/>
          </a:solidFill>
        </p:spPr>
        <p:txBody>
          <a:bodyPr wrap="square" lIns="0" tIns="0" rIns="0" bIns="0" rtlCol="0"/>
          <a:lstStyle/>
          <a:p>
            <a:endParaRPr sz="2178"/>
          </a:p>
        </p:txBody>
      </p:sp>
      <p:sp>
        <p:nvSpPr>
          <p:cNvPr id="32" name="object 170"/>
          <p:cNvSpPr/>
          <p:nvPr/>
        </p:nvSpPr>
        <p:spPr>
          <a:xfrm>
            <a:off x="9146302" y="4624086"/>
            <a:ext cx="102966" cy="33041"/>
          </a:xfrm>
          <a:custGeom>
            <a:avLst/>
            <a:gdLst/>
            <a:ahLst/>
            <a:cxnLst/>
            <a:rect l="l" t="t" r="r" b="b"/>
            <a:pathLst>
              <a:path w="85089" h="27305">
                <a:moveTo>
                  <a:pt x="70573" y="0"/>
                </a:moveTo>
                <a:lnTo>
                  <a:pt x="0" y="0"/>
                </a:lnTo>
                <a:lnTo>
                  <a:pt x="11515" y="2355"/>
                </a:lnTo>
                <a:lnTo>
                  <a:pt x="21459" y="8026"/>
                </a:lnTo>
                <a:lnTo>
                  <a:pt x="29397" y="16488"/>
                </a:lnTo>
                <a:lnTo>
                  <a:pt x="34719" y="27131"/>
                </a:lnTo>
                <a:lnTo>
                  <a:pt x="36376" y="26781"/>
                </a:lnTo>
                <a:lnTo>
                  <a:pt x="38121" y="26694"/>
                </a:lnTo>
                <a:lnTo>
                  <a:pt x="84794" y="26694"/>
                </a:lnTo>
                <a:lnTo>
                  <a:pt x="72406" y="2268"/>
                </a:lnTo>
                <a:lnTo>
                  <a:pt x="70573" y="0"/>
                </a:lnTo>
                <a:close/>
              </a:path>
            </a:pathLst>
          </a:custGeom>
          <a:solidFill>
            <a:srgbClr val="049DBB"/>
          </a:solidFill>
        </p:spPr>
        <p:txBody>
          <a:bodyPr wrap="square" lIns="0" tIns="0" rIns="0" bIns="0" rtlCol="0"/>
          <a:lstStyle/>
          <a:p>
            <a:endParaRPr sz="2178"/>
          </a:p>
        </p:txBody>
      </p:sp>
      <p:sp>
        <p:nvSpPr>
          <p:cNvPr id="33" name="object 171"/>
          <p:cNvSpPr/>
          <p:nvPr/>
        </p:nvSpPr>
        <p:spPr>
          <a:xfrm>
            <a:off x="9011604" y="4629575"/>
            <a:ext cx="14599" cy="3073"/>
          </a:xfrm>
          <a:custGeom>
            <a:avLst/>
            <a:gdLst/>
            <a:ahLst/>
            <a:cxnLst/>
            <a:rect l="l" t="t" r="r" b="b"/>
            <a:pathLst>
              <a:path w="12064" h="2539">
                <a:moveTo>
                  <a:pt x="11864" y="0"/>
                </a:moveTo>
                <a:lnTo>
                  <a:pt x="0" y="0"/>
                </a:lnTo>
                <a:lnTo>
                  <a:pt x="3576" y="173"/>
                </a:lnTo>
                <a:lnTo>
                  <a:pt x="6891" y="1046"/>
                </a:lnTo>
                <a:lnTo>
                  <a:pt x="9944" y="2529"/>
                </a:lnTo>
                <a:lnTo>
                  <a:pt x="11864" y="0"/>
                </a:lnTo>
                <a:close/>
              </a:path>
            </a:pathLst>
          </a:custGeom>
          <a:solidFill>
            <a:srgbClr val="049DBB"/>
          </a:solidFill>
        </p:spPr>
        <p:txBody>
          <a:bodyPr wrap="square" lIns="0" tIns="0" rIns="0" bIns="0" rtlCol="0"/>
          <a:lstStyle/>
          <a:p>
            <a:endParaRPr sz="2178"/>
          </a:p>
        </p:txBody>
      </p:sp>
      <p:sp>
        <p:nvSpPr>
          <p:cNvPr id="34" name="object 172"/>
          <p:cNvSpPr/>
          <p:nvPr/>
        </p:nvSpPr>
        <p:spPr>
          <a:xfrm>
            <a:off x="9099116" y="4615641"/>
            <a:ext cx="132934" cy="14599"/>
          </a:xfrm>
          <a:custGeom>
            <a:avLst/>
            <a:gdLst/>
            <a:ahLst/>
            <a:cxnLst/>
            <a:rect l="l" t="t" r="r" b="b"/>
            <a:pathLst>
              <a:path w="109854" h="12064">
                <a:moveTo>
                  <a:pt x="104247" y="0"/>
                </a:moveTo>
                <a:lnTo>
                  <a:pt x="0" y="0"/>
                </a:lnTo>
                <a:lnTo>
                  <a:pt x="6106" y="960"/>
                </a:lnTo>
                <a:lnTo>
                  <a:pt x="11515" y="3402"/>
                </a:lnTo>
                <a:lnTo>
                  <a:pt x="16313" y="6978"/>
                </a:lnTo>
                <a:lnTo>
                  <a:pt x="20238" y="11515"/>
                </a:lnTo>
                <a:lnTo>
                  <a:pt x="24601" y="9508"/>
                </a:lnTo>
                <a:lnTo>
                  <a:pt x="29137" y="7938"/>
                </a:lnTo>
                <a:lnTo>
                  <a:pt x="33935" y="7066"/>
                </a:lnTo>
                <a:lnTo>
                  <a:pt x="38995" y="6978"/>
                </a:lnTo>
                <a:lnTo>
                  <a:pt x="109569" y="6978"/>
                </a:lnTo>
                <a:lnTo>
                  <a:pt x="104247" y="0"/>
                </a:lnTo>
                <a:close/>
              </a:path>
            </a:pathLst>
          </a:custGeom>
          <a:solidFill>
            <a:srgbClr val="049DBB"/>
          </a:solidFill>
        </p:spPr>
        <p:txBody>
          <a:bodyPr wrap="square" lIns="0" tIns="0" rIns="0" bIns="0" rtlCol="0"/>
          <a:lstStyle/>
          <a:p>
            <a:endParaRPr sz="2178"/>
          </a:p>
        </p:txBody>
      </p:sp>
      <p:sp>
        <p:nvSpPr>
          <p:cNvPr id="35" name="object 173"/>
          <p:cNvSpPr/>
          <p:nvPr/>
        </p:nvSpPr>
        <p:spPr>
          <a:xfrm>
            <a:off x="9051611" y="4616698"/>
            <a:ext cx="39187" cy="11526"/>
          </a:xfrm>
          <a:custGeom>
            <a:avLst/>
            <a:gdLst/>
            <a:ahLst/>
            <a:cxnLst/>
            <a:rect l="l" t="t" r="r" b="b"/>
            <a:pathLst>
              <a:path w="32385" h="9525">
                <a:moveTo>
                  <a:pt x="32190" y="0"/>
                </a:moveTo>
                <a:lnTo>
                  <a:pt x="0" y="0"/>
                </a:lnTo>
                <a:lnTo>
                  <a:pt x="5321" y="784"/>
                </a:lnTo>
                <a:lnTo>
                  <a:pt x="10206" y="2617"/>
                </a:lnTo>
                <a:lnTo>
                  <a:pt x="14655" y="5408"/>
                </a:lnTo>
                <a:lnTo>
                  <a:pt x="18407" y="8985"/>
                </a:lnTo>
                <a:lnTo>
                  <a:pt x="22682" y="4798"/>
                </a:lnTo>
                <a:lnTo>
                  <a:pt x="27654" y="1569"/>
                </a:lnTo>
                <a:lnTo>
                  <a:pt x="32190" y="0"/>
                </a:lnTo>
                <a:close/>
              </a:path>
            </a:pathLst>
          </a:custGeom>
          <a:solidFill>
            <a:srgbClr val="049DBB"/>
          </a:solidFill>
        </p:spPr>
        <p:txBody>
          <a:bodyPr wrap="square" lIns="0" tIns="0" rIns="0" bIns="0" rtlCol="0"/>
          <a:lstStyle/>
          <a:p>
            <a:endParaRPr sz="2178"/>
          </a:p>
        </p:txBody>
      </p:sp>
      <p:sp>
        <p:nvSpPr>
          <p:cNvPr id="36" name="object 212"/>
          <p:cNvSpPr/>
          <p:nvPr/>
        </p:nvSpPr>
        <p:spPr>
          <a:xfrm>
            <a:off x="3106597" y="2359125"/>
            <a:ext cx="52251" cy="52251"/>
          </a:xfrm>
          <a:custGeom>
            <a:avLst/>
            <a:gdLst/>
            <a:ahLst/>
            <a:cxnLst/>
            <a:rect l="l" t="t" r="r" b="b"/>
            <a:pathLst>
              <a:path w="43179" h="43179">
                <a:moveTo>
                  <a:pt x="21364" y="0"/>
                </a:moveTo>
                <a:lnTo>
                  <a:pt x="13050" y="1657"/>
                </a:lnTo>
                <a:lnTo>
                  <a:pt x="6254" y="6280"/>
                </a:lnTo>
                <a:lnTo>
                  <a:pt x="1683" y="13084"/>
                </a:lnTo>
                <a:lnTo>
                  <a:pt x="0" y="21372"/>
                </a:lnTo>
                <a:lnTo>
                  <a:pt x="1683" y="29659"/>
                </a:lnTo>
                <a:lnTo>
                  <a:pt x="6254" y="36464"/>
                </a:lnTo>
                <a:lnTo>
                  <a:pt x="13050" y="41088"/>
                </a:lnTo>
                <a:lnTo>
                  <a:pt x="21364" y="42745"/>
                </a:lnTo>
                <a:lnTo>
                  <a:pt x="29686" y="41088"/>
                </a:lnTo>
                <a:lnTo>
                  <a:pt x="36473" y="36464"/>
                </a:lnTo>
                <a:lnTo>
                  <a:pt x="41062" y="29659"/>
                </a:lnTo>
                <a:lnTo>
                  <a:pt x="42737" y="21372"/>
                </a:lnTo>
                <a:lnTo>
                  <a:pt x="41062" y="13084"/>
                </a:lnTo>
                <a:lnTo>
                  <a:pt x="36473" y="6280"/>
                </a:lnTo>
                <a:lnTo>
                  <a:pt x="29686" y="1657"/>
                </a:lnTo>
                <a:lnTo>
                  <a:pt x="21364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 sz="2178"/>
          </a:p>
        </p:txBody>
      </p:sp>
      <p:sp>
        <p:nvSpPr>
          <p:cNvPr id="37" name="240 Elipse"/>
          <p:cNvSpPr/>
          <p:nvPr/>
        </p:nvSpPr>
        <p:spPr>
          <a:xfrm>
            <a:off x="3048711" y="1989652"/>
            <a:ext cx="533629" cy="504802"/>
          </a:xfrm>
          <a:prstGeom prst="ellips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8" name="object 219"/>
          <p:cNvSpPr/>
          <p:nvPr/>
        </p:nvSpPr>
        <p:spPr>
          <a:xfrm>
            <a:off x="3174841" y="2080663"/>
            <a:ext cx="278162" cy="335792"/>
          </a:xfrm>
          <a:custGeom>
            <a:avLst/>
            <a:gdLst/>
            <a:ahLst/>
            <a:cxnLst/>
            <a:rect l="l" t="t" r="r" b="b"/>
            <a:pathLst>
              <a:path w="229870" h="277495">
                <a:moveTo>
                  <a:pt x="198349" y="0"/>
                </a:moveTo>
                <a:lnTo>
                  <a:pt x="32896" y="0"/>
                </a:lnTo>
                <a:lnTo>
                  <a:pt x="20099" y="2529"/>
                </a:lnTo>
                <a:lnTo>
                  <a:pt x="9648" y="9596"/>
                </a:lnTo>
                <a:lnTo>
                  <a:pt x="2590" y="19977"/>
                </a:lnTo>
                <a:lnTo>
                  <a:pt x="0" y="32801"/>
                </a:lnTo>
                <a:lnTo>
                  <a:pt x="0" y="244088"/>
                </a:lnTo>
                <a:lnTo>
                  <a:pt x="2590" y="256912"/>
                </a:lnTo>
                <a:lnTo>
                  <a:pt x="9648" y="267293"/>
                </a:lnTo>
                <a:lnTo>
                  <a:pt x="20099" y="274359"/>
                </a:lnTo>
                <a:lnTo>
                  <a:pt x="32896" y="276889"/>
                </a:lnTo>
                <a:lnTo>
                  <a:pt x="198349" y="276889"/>
                </a:lnTo>
                <a:lnTo>
                  <a:pt x="211138" y="274359"/>
                </a:lnTo>
                <a:lnTo>
                  <a:pt x="221589" y="267293"/>
                </a:lnTo>
                <a:lnTo>
                  <a:pt x="228647" y="256912"/>
                </a:lnTo>
                <a:lnTo>
                  <a:pt x="229781" y="251329"/>
                </a:lnTo>
                <a:lnTo>
                  <a:pt x="28936" y="251329"/>
                </a:lnTo>
                <a:lnTo>
                  <a:pt x="25717" y="248102"/>
                </a:lnTo>
                <a:lnTo>
                  <a:pt x="25717" y="28788"/>
                </a:lnTo>
                <a:lnTo>
                  <a:pt x="28936" y="25561"/>
                </a:lnTo>
                <a:lnTo>
                  <a:pt x="229781" y="25561"/>
                </a:lnTo>
                <a:lnTo>
                  <a:pt x="228647" y="19977"/>
                </a:lnTo>
                <a:lnTo>
                  <a:pt x="221589" y="9596"/>
                </a:lnTo>
                <a:lnTo>
                  <a:pt x="211138" y="2529"/>
                </a:lnTo>
                <a:lnTo>
                  <a:pt x="198349" y="0"/>
                </a:lnTo>
                <a:close/>
              </a:path>
            </a:pathLst>
          </a:custGeom>
          <a:solidFill>
            <a:srgbClr val="049DBB"/>
          </a:solidFill>
        </p:spPr>
        <p:txBody>
          <a:bodyPr wrap="square" lIns="0" tIns="0" rIns="0" bIns="0" rtlCol="0"/>
          <a:lstStyle/>
          <a:p>
            <a:endParaRPr sz="2178"/>
          </a:p>
        </p:txBody>
      </p:sp>
      <p:sp>
        <p:nvSpPr>
          <p:cNvPr id="39" name="object 220"/>
          <p:cNvSpPr/>
          <p:nvPr/>
        </p:nvSpPr>
        <p:spPr>
          <a:xfrm>
            <a:off x="3233175" y="2111594"/>
            <a:ext cx="221483" cy="2731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78"/>
          </a:p>
        </p:txBody>
      </p:sp>
      <p:sp>
        <p:nvSpPr>
          <p:cNvPr id="40" name="object 175"/>
          <p:cNvSpPr/>
          <p:nvPr/>
        </p:nvSpPr>
        <p:spPr>
          <a:xfrm>
            <a:off x="6170903" y="4475872"/>
            <a:ext cx="514830" cy="514830"/>
          </a:xfrm>
          <a:custGeom>
            <a:avLst/>
            <a:gdLst/>
            <a:ahLst/>
            <a:cxnLst/>
            <a:rect l="l" t="t" r="r" b="b"/>
            <a:pathLst>
              <a:path w="425450" h="425450">
                <a:moveTo>
                  <a:pt x="212507" y="0"/>
                </a:moveTo>
                <a:lnTo>
                  <a:pt x="151093" y="8985"/>
                </a:lnTo>
                <a:lnTo>
                  <a:pt x="96832" y="34197"/>
                </a:lnTo>
                <a:lnTo>
                  <a:pt x="52166" y="73105"/>
                </a:lnTo>
                <a:lnTo>
                  <a:pt x="19715" y="122916"/>
                </a:lnTo>
                <a:lnTo>
                  <a:pt x="2266" y="181103"/>
                </a:lnTo>
                <a:lnTo>
                  <a:pt x="0" y="212509"/>
                </a:lnTo>
                <a:lnTo>
                  <a:pt x="2266" y="243913"/>
                </a:lnTo>
                <a:lnTo>
                  <a:pt x="19715" y="302101"/>
                </a:lnTo>
                <a:lnTo>
                  <a:pt x="52166" y="351913"/>
                </a:lnTo>
                <a:lnTo>
                  <a:pt x="96832" y="390733"/>
                </a:lnTo>
                <a:lnTo>
                  <a:pt x="151093" y="416031"/>
                </a:lnTo>
                <a:lnTo>
                  <a:pt x="212507" y="425016"/>
                </a:lnTo>
                <a:lnTo>
                  <a:pt x="243913" y="422662"/>
                </a:lnTo>
                <a:lnTo>
                  <a:pt x="302099" y="405215"/>
                </a:lnTo>
                <a:lnTo>
                  <a:pt x="351911" y="372850"/>
                </a:lnTo>
                <a:lnTo>
                  <a:pt x="390819" y="328184"/>
                </a:lnTo>
                <a:lnTo>
                  <a:pt x="416031" y="273923"/>
                </a:lnTo>
                <a:lnTo>
                  <a:pt x="425016" y="212509"/>
                </a:lnTo>
                <a:lnTo>
                  <a:pt x="422748" y="181103"/>
                </a:lnTo>
                <a:lnTo>
                  <a:pt x="405301" y="122916"/>
                </a:lnTo>
                <a:lnTo>
                  <a:pt x="372849" y="73105"/>
                </a:lnTo>
                <a:lnTo>
                  <a:pt x="328184" y="34197"/>
                </a:lnTo>
                <a:lnTo>
                  <a:pt x="273922" y="8985"/>
                </a:lnTo>
                <a:lnTo>
                  <a:pt x="2125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178"/>
          </a:p>
        </p:txBody>
      </p:sp>
      <p:sp>
        <p:nvSpPr>
          <p:cNvPr id="41" name="object 176"/>
          <p:cNvSpPr/>
          <p:nvPr/>
        </p:nvSpPr>
        <p:spPr>
          <a:xfrm>
            <a:off x="6157498" y="4462464"/>
            <a:ext cx="388044" cy="541725"/>
          </a:xfrm>
          <a:custGeom>
            <a:avLst/>
            <a:gdLst/>
            <a:ahLst/>
            <a:cxnLst/>
            <a:rect l="l" t="t" r="r" b="b"/>
            <a:pathLst>
              <a:path w="320675" h="447675">
                <a:moveTo>
                  <a:pt x="223587" y="0"/>
                </a:moveTo>
                <a:lnTo>
                  <a:pt x="159031" y="9509"/>
                </a:lnTo>
                <a:lnTo>
                  <a:pt x="101804" y="36029"/>
                </a:lnTo>
                <a:lnTo>
                  <a:pt x="54871" y="76942"/>
                </a:lnTo>
                <a:lnTo>
                  <a:pt x="20761" y="129372"/>
                </a:lnTo>
                <a:lnTo>
                  <a:pt x="2442" y="190525"/>
                </a:lnTo>
                <a:lnTo>
                  <a:pt x="0" y="223588"/>
                </a:lnTo>
                <a:lnTo>
                  <a:pt x="2442" y="256650"/>
                </a:lnTo>
                <a:lnTo>
                  <a:pt x="20761" y="317803"/>
                </a:lnTo>
                <a:lnTo>
                  <a:pt x="54871" y="370232"/>
                </a:lnTo>
                <a:lnTo>
                  <a:pt x="101804" y="411147"/>
                </a:lnTo>
                <a:lnTo>
                  <a:pt x="159031" y="437667"/>
                </a:lnTo>
                <a:lnTo>
                  <a:pt x="223587" y="447175"/>
                </a:lnTo>
                <a:lnTo>
                  <a:pt x="256650" y="444733"/>
                </a:lnTo>
                <a:lnTo>
                  <a:pt x="288142" y="437667"/>
                </a:lnTo>
                <a:lnTo>
                  <a:pt x="317889" y="426413"/>
                </a:lnTo>
                <a:lnTo>
                  <a:pt x="320333" y="425018"/>
                </a:lnTo>
                <a:lnTo>
                  <a:pt x="223587" y="425018"/>
                </a:lnTo>
                <a:lnTo>
                  <a:pt x="190873" y="422400"/>
                </a:lnTo>
                <a:lnTo>
                  <a:pt x="131029" y="402511"/>
                </a:lnTo>
                <a:lnTo>
                  <a:pt x="81130" y="366045"/>
                </a:lnTo>
                <a:lnTo>
                  <a:pt x="44664" y="316146"/>
                </a:lnTo>
                <a:lnTo>
                  <a:pt x="24775" y="256302"/>
                </a:lnTo>
                <a:lnTo>
                  <a:pt x="22157" y="223588"/>
                </a:lnTo>
                <a:lnTo>
                  <a:pt x="24775" y="190874"/>
                </a:lnTo>
                <a:lnTo>
                  <a:pt x="44664" y="131029"/>
                </a:lnTo>
                <a:lnTo>
                  <a:pt x="81130" y="81130"/>
                </a:lnTo>
                <a:lnTo>
                  <a:pt x="131029" y="44665"/>
                </a:lnTo>
                <a:lnTo>
                  <a:pt x="190873" y="24776"/>
                </a:lnTo>
                <a:lnTo>
                  <a:pt x="223587" y="22158"/>
                </a:lnTo>
                <a:lnTo>
                  <a:pt x="320333" y="22158"/>
                </a:lnTo>
                <a:lnTo>
                  <a:pt x="317889" y="20763"/>
                </a:lnTo>
                <a:lnTo>
                  <a:pt x="288142" y="9509"/>
                </a:lnTo>
                <a:lnTo>
                  <a:pt x="256650" y="2443"/>
                </a:lnTo>
                <a:lnTo>
                  <a:pt x="223587" y="0"/>
                </a:lnTo>
                <a:close/>
              </a:path>
            </a:pathLst>
          </a:custGeom>
          <a:solidFill>
            <a:srgbClr val="C9CACC"/>
          </a:solidFill>
        </p:spPr>
        <p:txBody>
          <a:bodyPr wrap="square" lIns="0" tIns="0" rIns="0" bIns="0" rtlCol="0"/>
          <a:lstStyle/>
          <a:p>
            <a:endParaRPr sz="2178"/>
          </a:p>
        </p:txBody>
      </p:sp>
      <p:sp>
        <p:nvSpPr>
          <p:cNvPr id="42" name="object 177"/>
          <p:cNvSpPr/>
          <p:nvPr/>
        </p:nvSpPr>
        <p:spPr>
          <a:xfrm>
            <a:off x="6428056" y="4489278"/>
            <a:ext cx="271245" cy="487936"/>
          </a:xfrm>
          <a:custGeom>
            <a:avLst/>
            <a:gdLst/>
            <a:ahLst/>
            <a:cxnLst/>
            <a:rect l="l" t="t" r="r" b="b"/>
            <a:pathLst>
              <a:path w="224154" h="403225">
                <a:moveTo>
                  <a:pt x="96746" y="0"/>
                </a:moveTo>
                <a:lnTo>
                  <a:pt x="0" y="0"/>
                </a:lnTo>
                <a:lnTo>
                  <a:pt x="32713" y="2617"/>
                </a:lnTo>
                <a:lnTo>
                  <a:pt x="63682" y="10293"/>
                </a:lnTo>
                <a:lnTo>
                  <a:pt x="118991" y="38820"/>
                </a:lnTo>
                <a:lnTo>
                  <a:pt x="162609" y="82438"/>
                </a:lnTo>
                <a:lnTo>
                  <a:pt x="191136" y="137746"/>
                </a:lnTo>
                <a:lnTo>
                  <a:pt x="201429" y="201429"/>
                </a:lnTo>
                <a:lnTo>
                  <a:pt x="198812" y="234143"/>
                </a:lnTo>
                <a:lnTo>
                  <a:pt x="178922" y="293987"/>
                </a:lnTo>
                <a:lnTo>
                  <a:pt x="142457" y="343886"/>
                </a:lnTo>
                <a:lnTo>
                  <a:pt x="92558" y="380352"/>
                </a:lnTo>
                <a:lnTo>
                  <a:pt x="32713" y="400241"/>
                </a:lnTo>
                <a:lnTo>
                  <a:pt x="0" y="402859"/>
                </a:lnTo>
                <a:lnTo>
                  <a:pt x="96746" y="402859"/>
                </a:lnTo>
                <a:lnTo>
                  <a:pt x="146731" y="370145"/>
                </a:lnTo>
                <a:lnTo>
                  <a:pt x="187558" y="323211"/>
                </a:lnTo>
                <a:lnTo>
                  <a:pt x="214078" y="265984"/>
                </a:lnTo>
                <a:lnTo>
                  <a:pt x="223587" y="201429"/>
                </a:lnTo>
                <a:lnTo>
                  <a:pt x="221145" y="168366"/>
                </a:lnTo>
                <a:lnTo>
                  <a:pt x="202825" y="107213"/>
                </a:lnTo>
                <a:lnTo>
                  <a:pt x="168715" y="54783"/>
                </a:lnTo>
                <a:lnTo>
                  <a:pt x="121782" y="13870"/>
                </a:lnTo>
                <a:lnTo>
                  <a:pt x="96746" y="0"/>
                </a:lnTo>
                <a:close/>
              </a:path>
            </a:pathLst>
          </a:custGeom>
          <a:solidFill>
            <a:srgbClr val="C9CACC"/>
          </a:solidFill>
        </p:spPr>
        <p:txBody>
          <a:bodyPr wrap="square" lIns="0" tIns="0" rIns="0" bIns="0" rtlCol="0"/>
          <a:lstStyle/>
          <a:p>
            <a:endParaRPr sz="2178"/>
          </a:p>
        </p:txBody>
      </p:sp>
      <p:sp>
        <p:nvSpPr>
          <p:cNvPr id="43" name="object 194"/>
          <p:cNvSpPr/>
          <p:nvPr/>
        </p:nvSpPr>
        <p:spPr>
          <a:xfrm>
            <a:off x="6279106" y="4563488"/>
            <a:ext cx="334002" cy="3338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78"/>
          </a:p>
        </p:txBody>
      </p:sp>
      <p:sp>
        <p:nvSpPr>
          <p:cNvPr id="44" name="object 116"/>
          <p:cNvSpPr/>
          <p:nvPr/>
        </p:nvSpPr>
        <p:spPr>
          <a:xfrm>
            <a:off x="256519" y="1993748"/>
            <a:ext cx="514830" cy="514830"/>
          </a:xfrm>
          <a:custGeom>
            <a:avLst/>
            <a:gdLst/>
            <a:ahLst/>
            <a:cxnLst/>
            <a:rect l="l" t="t" r="r" b="b"/>
            <a:pathLst>
              <a:path w="425450" h="425450">
                <a:moveTo>
                  <a:pt x="212509" y="0"/>
                </a:moveTo>
                <a:lnTo>
                  <a:pt x="151094" y="8985"/>
                </a:lnTo>
                <a:lnTo>
                  <a:pt x="96746" y="34197"/>
                </a:lnTo>
                <a:lnTo>
                  <a:pt x="52080" y="73017"/>
                </a:lnTo>
                <a:lnTo>
                  <a:pt x="19715" y="122916"/>
                </a:lnTo>
                <a:lnTo>
                  <a:pt x="2268" y="181103"/>
                </a:lnTo>
                <a:lnTo>
                  <a:pt x="0" y="212421"/>
                </a:lnTo>
                <a:lnTo>
                  <a:pt x="2268" y="243826"/>
                </a:lnTo>
                <a:lnTo>
                  <a:pt x="19715" y="302013"/>
                </a:lnTo>
                <a:lnTo>
                  <a:pt x="52080" y="351913"/>
                </a:lnTo>
                <a:lnTo>
                  <a:pt x="96746" y="390733"/>
                </a:lnTo>
                <a:lnTo>
                  <a:pt x="151094" y="415944"/>
                </a:lnTo>
                <a:lnTo>
                  <a:pt x="212509" y="424930"/>
                </a:lnTo>
                <a:lnTo>
                  <a:pt x="243913" y="422662"/>
                </a:lnTo>
                <a:lnTo>
                  <a:pt x="302101" y="405215"/>
                </a:lnTo>
                <a:lnTo>
                  <a:pt x="351913" y="372849"/>
                </a:lnTo>
                <a:lnTo>
                  <a:pt x="390733" y="328184"/>
                </a:lnTo>
                <a:lnTo>
                  <a:pt x="416031" y="273836"/>
                </a:lnTo>
                <a:lnTo>
                  <a:pt x="425016" y="212421"/>
                </a:lnTo>
                <a:lnTo>
                  <a:pt x="422662" y="181103"/>
                </a:lnTo>
                <a:lnTo>
                  <a:pt x="405215" y="122916"/>
                </a:lnTo>
                <a:lnTo>
                  <a:pt x="372850" y="73017"/>
                </a:lnTo>
                <a:lnTo>
                  <a:pt x="328184" y="34197"/>
                </a:lnTo>
                <a:lnTo>
                  <a:pt x="273836" y="8985"/>
                </a:lnTo>
                <a:lnTo>
                  <a:pt x="2125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178"/>
          </a:p>
        </p:txBody>
      </p:sp>
      <p:sp>
        <p:nvSpPr>
          <p:cNvPr id="45" name="object 117"/>
          <p:cNvSpPr/>
          <p:nvPr/>
        </p:nvSpPr>
        <p:spPr>
          <a:xfrm>
            <a:off x="243111" y="1980342"/>
            <a:ext cx="388044" cy="541725"/>
          </a:xfrm>
          <a:custGeom>
            <a:avLst/>
            <a:gdLst/>
            <a:ahLst/>
            <a:cxnLst/>
            <a:rect l="l" t="t" r="r" b="b"/>
            <a:pathLst>
              <a:path w="320675" h="447675">
                <a:moveTo>
                  <a:pt x="223588" y="0"/>
                </a:moveTo>
                <a:lnTo>
                  <a:pt x="159033" y="9422"/>
                </a:lnTo>
                <a:lnTo>
                  <a:pt x="101805" y="36028"/>
                </a:lnTo>
                <a:lnTo>
                  <a:pt x="54785" y="76856"/>
                </a:lnTo>
                <a:lnTo>
                  <a:pt x="20763" y="129284"/>
                </a:lnTo>
                <a:lnTo>
                  <a:pt x="2443" y="190525"/>
                </a:lnTo>
                <a:lnTo>
                  <a:pt x="0" y="223500"/>
                </a:lnTo>
                <a:lnTo>
                  <a:pt x="2443" y="256564"/>
                </a:lnTo>
                <a:lnTo>
                  <a:pt x="20763" y="317803"/>
                </a:lnTo>
                <a:lnTo>
                  <a:pt x="54785" y="370232"/>
                </a:lnTo>
                <a:lnTo>
                  <a:pt x="101805" y="411059"/>
                </a:lnTo>
                <a:lnTo>
                  <a:pt x="159033" y="437667"/>
                </a:lnTo>
                <a:lnTo>
                  <a:pt x="223588" y="447088"/>
                </a:lnTo>
                <a:lnTo>
                  <a:pt x="256650" y="444733"/>
                </a:lnTo>
                <a:lnTo>
                  <a:pt x="288143" y="437667"/>
                </a:lnTo>
                <a:lnTo>
                  <a:pt x="317803" y="426326"/>
                </a:lnTo>
                <a:lnTo>
                  <a:pt x="320333" y="424930"/>
                </a:lnTo>
                <a:lnTo>
                  <a:pt x="223588" y="424930"/>
                </a:lnTo>
                <a:lnTo>
                  <a:pt x="190874" y="422313"/>
                </a:lnTo>
                <a:lnTo>
                  <a:pt x="131029" y="402509"/>
                </a:lnTo>
                <a:lnTo>
                  <a:pt x="81130" y="365958"/>
                </a:lnTo>
                <a:lnTo>
                  <a:pt x="44578" y="316146"/>
                </a:lnTo>
                <a:lnTo>
                  <a:pt x="24776" y="256214"/>
                </a:lnTo>
                <a:lnTo>
                  <a:pt x="22158" y="223500"/>
                </a:lnTo>
                <a:lnTo>
                  <a:pt x="24776" y="190874"/>
                </a:lnTo>
                <a:lnTo>
                  <a:pt x="44578" y="130943"/>
                </a:lnTo>
                <a:lnTo>
                  <a:pt x="81130" y="81130"/>
                </a:lnTo>
                <a:lnTo>
                  <a:pt x="131029" y="44578"/>
                </a:lnTo>
                <a:lnTo>
                  <a:pt x="190874" y="24775"/>
                </a:lnTo>
                <a:lnTo>
                  <a:pt x="223588" y="22158"/>
                </a:lnTo>
                <a:lnTo>
                  <a:pt x="320333" y="22158"/>
                </a:lnTo>
                <a:lnTo>
                  <a:pt x="317803" y="20763"/>
                </a:lnTo>
                <a:lnTo>
                  <a:pt x="288143" y="9422"/>
                </a:lnTo>
                <a:lnTo>
                  <a:pt x="256650" y="2355"/>
                </a:lnTo>
                <a:lnTo>
                  <a:pt x="223588" y="0"/>
                </a:lnTo>
                <a:close/>
              </a:path>
            </a:pathLst>
          </a:custGeom>
          <a:solidFill>
            <a:srgbClr val="C9CACC"/>
          </a:solidFill>
        </p:spPr>
        <p:txBody>
          <a:bodyPr wrap="square" lIns="0" tIns="0" rIns="0" bIns="0" rtlCol="0"/>
          <a:lstStyle/>
          <a:p>
            <a:endParaRPr sz="2178"/>
          </a:p>
        </p:txBody>
      </p:sp>
      <p:sp>
        <p:nvSpPr>
          <p:cNvPr id="46" name="object 118"/>
          <p:cNvSpPr/>
          <p:nvPr/>
        </p:nvSpPr>
        <p:spPr>
          <a:xfrm>
            <a:off x="513672" y="2007155"/>
            <a:ext cx="271245" cy="487936"/>
          </a:xfrm>
          <a:custGeom>
            <a:avLst/>
            <a:gdLst/>
            <a:ahLst/>
            <a:cxnLst/>
            <a:rect l="l" t="t" r="r" b="b"/>
            <a:pathLst>
              <a:path w="224154" h="403225">
                <a:moveTo>
                  <a:pt x="96744" y="0"/>
                </a:moveTo>
                <a:lnTo>
                  <a:pt x="0" y="0"/>
                </a:lnTo>
                <a:lnTo>
                  <a:pt x="32626" y="2616"/>
                </a:lnTo>
                <a:lnTo>
                  <a:pt x="63682" y="10205"/>
                </a:lnTo>
                <a:lnTo>
                  <a:pt x="118903" y="38820"/>
                </a:lnTo>
                <a:lnTo>
                  <a:pt x="162521" y="82438"/>
                </a:lnTo>
                <a:lnTo>
                  <a:pt x="191134" y="137746"/>
                </a:lnTo>
                <a:lnTo>
                  <a:pt x="201429" y="201341"/>
                </a:lnTo>
                <a:lnTo>
                  <a:pt x="198724" y="234055"/>
                </a:lnTo>
                <a:lnTo>
                  <a:pt x="178922" y="293987"/>
                </a:lnTo>
                <a:lnTo>
                  <a:pt x="142369" y="343799"/>
                </a:lnTo>
                <a:lnTo>
                  <a:pt x="92557" y="380351"/>
                </a:lnTo>
                <a:lnTo>
                  <a:pt x="32626" y="400154"/>
                </a:lnTo>
                <a:lnTo>
                  <a:pt x="0" y="402771"/>
                </a:lnTo>
                <a:lnTo>
                  <a:pt x="96744" y="402771"/>
                </a:lnTo>
                <a:lnTo>
                  <a:pt x="146644" y="370145"/>
                </a:lnTo>
                <a:lnTo>
                  <a:pt x="187558" y="323124"/>
                </a:lnTo>
                <a:lnTo>
                  <a:pt x="214078" y="265983"/>
                </a:lnTo>
                <a:lnTo>
                  <a:pt x="223587" y="201341"/>
                </a:lnTo>
                <a:lnTo>
                  <a:pt x="221145" y="168366"/>
                </a:lnTo>
                <a:lnTo>
                  <a:pt x="202825" y="107125"/>
                </a:lnTo>
                <a:lnTo>
                  <a:pt x="168715" y="54697"/>
                </a:lnTo>
                <a:lnTo>
                  <a:pt x="121695" y="13869"/>
                </a:lnTo>
                <a:lnTo>
                  <a:pt x="96744" y="0"/>
                </a:lnTo>
                <a:close/>
              </a:path>
            </a:pathLst>
          </a:custGeom>
          <a:solidFill>
            <a:srgbClr val="C9CACC"/>
          </a:solidFill>
        </p:spPr>
        <p:txBody>
          <a:bodyPr wrap="square" lIns="0" tIns="0" rIns="0" bIns="0" rtlCol="0"/>
          <a:lstStyle/>
          <a:p>
            <a:endParaRPr sz="2178"/>
          </a:p>
        </p:txBody>
      </p:sp>
      <p:sp>
        <p:nvSpPr>
          <p:cNvPr id="47" name="object 126"/>
          <p:cNvSpPr/>
          <p:nvPr/>
        </p:nvSpPr>
        <p:spPr>
          <a:xfrm>
            <a:off x="301066" y="2153255"/>
            <a:ext cx="407266" cy="22368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78"/>
          </a:p>
        </p:txBody>
      </p:sp>
      <p:sp>
        <p:nvSpPr>
          <p:cNvPr id="52" name="object 161"/>
          <p:cNvSpPr/>
          <p:nvPr/>
        </p:nvSpPr>
        <p:spPr>
          <a:xfrm>
            <a:off x="282966" y="4488612"/>
            <a:ext cx="514830" cy="514830"/>
          </a:xfrm>
          <a:custGeom>
            <a:avLst/>
            <a:gdLst/>
            <a:ahLst/>
            <a:cxnLst/>
            <a:rect l="l" t="t" r="r" b="b"/>
            <a:pathLst>
              <a:path w="425450" h="425450">
                <a:moveTo>
                  <a:pt x="212507" y="0"/>
                </a:moveTo>
                <a:lnTo>
                  <a:pt x="151093" y="8985"/>
                </a:lnTo>
                <a:lnTo>
                  <a:pt x="96832" y="34283"/>
                </a:lnTo>
                <a:lnTo>
                  <a:pt x="52080" y="73103"/>
                </a:lnTo>
                <a:lnTo>
                  <a:pt x="19715" y="122915"/>
                </a:lnTo>
                <a:lnTo>
                  <a:pt x="2268" y="181103"/>
                </a:lnTo>
                <a:lnTo>
                  <a:pt x="0" y="212507"/>
                </a:lnTo>
                <a:lnTo>
                  <a:pt x="2268" y="243913"/>
                </a:lnTo>
                <a:lnTo>
                  <a:pt x="19715" y="302099"/>
                </a:lnTo>
                <a:lnTo>
                  <a:pt x="52080" y="351911"/>
                </a:lnTo>
                <a:lnTo>
                  <a:pt x="96832" y="390819"/>
                </a:lnTo>
                <a:lnTo>
                  <a:pt x="151093" y="416031"/>
                </a:lnTo>
                <a:lnTo>
                  <a:pt x="212507" y="425016"/>
                </a:lnTo>
                <a:lnTo>
                  <a:pt x="243913" y="422748"/>
                </a:lnTo>
                <a:lnTo>
                  <a:pt x="302099" y="405301"/>
                </a:lnTo>
                <a:lnTo>
                  <a:pt x="351913" y="372936"/>
                </a:lnTo>
                <a:lnTo>
                  <a:pt x="390819" y="328184"/>
                </a:lnTo>
                <a:lnTo>
                  <a:pt x="416031" y="273922"/>
                </a:lnTo>
                <a:lnTo>
                  <a:pt x="425016" y="212507"/>
                </a:lnTo>
                <a:lnTo>
                  <a:pt x="422748" y="181103"/>
                </a:lnTo>
                <a:lnTo>
                  <a:pt x="405301" y="122915"/>
                </a:lnTo>
                <a:lnTo>
                  <a:pt x="372849" y="73103"/>
                </a:lnTo>
                <a:lnTo>
                  <a:pt x="328184" y="34283"/>
                </a:lnTo>
                <a:lnTo>
                  <a:pt x="273922" y="8985"/>
                </a:lnTo>
                <a:lnTo>
                  <a:pt x="2125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178"/>
          </a:p>
        </p:txBody>
      </p:sp>
      <p:sp>
        <p:nvSpPr>
          <p:cNvPr id="53" name="object 108"/>
          <p:cNvSpPr/>
          <p:nvPr/>
        </p:nvSpPr>
        <p:spPr>
          <a:xfrm>
            <a:off x="380270" y="4612207"/>
            <a:ext cx="306684" cy="3065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78"/>
          </a:p>
        </p:txBody>
      </p:sp>
      <p:sp>
        <p:nvSpPr>
          <p:cNvPr id="54" name="object 136"/>
          <p:cNvSpPr/>
          <p:nvPr/>
        </p:nvSpPr>
        <p:spPr>
          <a:xfrm>
            <a:off x="261863" y="4493199"/>
            <a:ext cx="388044" cy="541725"/>
          </a:xfrm>
          <a:custGeom>
            <a:avLst/>
            <a:gdLst/>
            <a:ahLst/>
            <a:cxnLst/>
            <a:rect l="l" t="t" r="r" b="b"/>
            <a:pathLst>
              <a:path w="320675" h="447675">
                <a:moveTo>
                  <a:pt x="223578" y="0"/>
                </a:moveTo>
                <a:lnTo>
                  <a:pt x="158997" y="9422"/>
                </a:lnTo>
                <a:lnTo>
                  <a:pt x="101831" y="36028"/>
                </a:lnTo>
                <a:lnTo>
                  <a:pt x="54836" y="76855"/>
                </a:lnTo>
                <a:lnTo>
                  <a:pt x="20779" y="129284"/>
                </a:lnTo>
                <a:lnTo>
                  <a:pt x="2425" y="190525"/>
                </a:lnTo>
                <a:lnTo>
                  <a:pt x="0" y="223588"/>
                </a:lnTo>
                <a:lnTo>
                  <a:pt x="2425" y="256650"/>
                </a:lnTo>
                <a:lnTo>
                  <a:pt x="20779" y="317803"/>
                </a:lnTo>
                <a:lnTo>
                  <a:pt x="54836" y="370232"/>
                </a:lnTo>
                <a:lnTo>
                  <a:pt x="101831" y="411147"/>
                </a:lnTo>
                <a:lnTo>
                  <a:pt x="158997" y="437667"/>
                </a:lnTo>
                <a:lnTo>
                  <a:pt x="223578" y="447175"/>
                </a:lnTo>
                <a:lnTo>
                  <a:pt x="256615" y="444733"/>
                </a:lnTo>
                <a:lnTo>
                  <a:pt x="288151" y="437667"/>
                </a:lnTo>
                <a:lnTo>
                  <a:pt x="317803" y="426326"/>
                </a:lnTo>
                <a:lnTo>
                  <a:pt x="320333" y="425018"/>
                </a:lnTo>
                <a:lnTo>
                  <a:pt x="223578" y="425018"/>
                </a:lnTo>
                <a:lnTo>
                  <a:pt x="190891" y="422400"/>
                </a:lnTo>
                <a:lnTo>
                  <a:pt x="131012" y="402509"/>
                </a:lnTo>
                <a:lnTo>
                  <a:pt x="81147" y="366045"/>
                </a:lnTo>
                <a:lnTo>
                  <a:pt x="44630" y="316146"/>
                </a:lnTo>
                <a:lnTo>
                  <a:pt x="24783" y="256214"/>
                </a:lnTo>
                <a:lnTo>
                  <a:pt x="22149" y="223588"/>
                </a:lnTo>
                <a:lnTo>
                  <a:pt x="24783" y="190874"/>
                </a:lnTo>
                <a:lnTo>
                  <a:pt x="44630" y="131029"/>
                </a:lnTo>
                <a:lnTo>
                  <a:pt x="81147" y="81130"/>
                </a:lnTo>
                <a:lnTo>
                  <a:pt x="131012" y="44578"/>
                </a:lnTo>
                <a:lnTo>
                  <a:pt x="190891" y="24775"/>
                </a:lnTo>
                <a:lnTo>
                  <a:pt x="223578" y="22158"/>
                </a:lnTo>
                <a:lnTo>
                  <a:pt x="320333" y="22158"/>
                </a:lnTo>
                <a:lnTo>
                  <a:pt x="317803" y="20763"/>
                </a:lnTo>
                <a:lnTo>
                  <a:pt x="288151" y="9422"/>
                </a:lnTo>
                <a:lnTo>
                  <a:pt x="256615" y="2443"/>
                </a:lnTo>
                <a:lnTo>
                  <a:pt x="223578" y="0"/>
                </a:lnTo>
                <a:close/>
              </a:path>
            </a:pathLst>
          </a:custGeom>
          <a:solidFill>
            <a:srgbClr val="C9CACC"/>
          </a:solidFill>
        </p:spPr>
        <p:txBody>
          <a:bodyPr wrap="square" lIns="0" tIns="0" rIns="0" bIns="0" rtlCol="0"/>
          <a:lstStyle/>
          <a:p>
            <a:endParaRPr sz="2178"/>
          </a:p>
        </p:txBody>
      </p:sp>
      <p:sp>
        <p:nvSpPr>
          <p:cNvPr id="55" name="object 137"/>
          <p:cNvSpPr/>
          <p:nvPr/>
        </p:nvSpPr>
        <p:spPr>
          <a:xfrm>
            <a:off x="532412" y="4520013"/>
            <a:ext cx="271245" cy="487936"/>
          </a:xfrm>
          <a:custGeom>
            <a:avLst/>
            <a:gdLst/>
            <a:ahLst/>
            <a:cxnLst/>
            <a:rect l="l" t="t" r="r" b="b"/>
            <a:pathLst>
              <a:path w="224155" h="403225">
                <a:moveTo>
                  <a:pt x="96754" y="0"/>
                </a:moveTo>
                <a:lnTo>
                  <a:pt x="0" y="0"/>
                </a:lnTo>
                <a:lnTo>
                  <a:pt x="32687" y="2616"/>
                </a:lnTo>
                <a:lnTo>
                  <a:pt x="63674" y="10293"/>
                </a:lnTo>
                <a:lnTo>
                  <a:pt x="118912" y="38820"/>
                </a:lnTo>
                <a:lnTo>
                  <a:pt x="162530" y="82438"/>
                </a:lnTo>
                <a:lnTo>
                  <a:pt x="191144" y="137746"/>
                </a:lnTo>
                <a:lnTo>
                  <a:pt x="201438" y="201429"/>
                </a:lnTo>
                <a:lnTo>
                  <a:pt x="198821" y="234055"/>
                </a:lnTo>
                <a:lnTo>
                  <a:pt x="178931" y="293987"/>
                </a:lnTo>
                <a:lnTo>
                  <a:pt x="142466" y="343886"/>
                </a:lnTo>
                <a:lnTo>
                  <a:pt x="92566" y="380351"/>
                </a:lnTo>
                <a:lnTo>
                  <a:pt x="32687" y="400241"/>
                </a:lnTo>
                <a:lnTo>
                  <a:pt x="0" y="402859"/>
                </a:lnTo>
                <a:lnTo>
                  <a:pt x="96754" y="402859"/>
                </a:lnTo>
                <a:lnTo>
                  <a:pt x="146653" y="370145"/>
                </a:lnTo>
                <a:lnTo>
                  <a:pt x="187567" y="323124"/>
                </a:lnTo>
                <a:lnTo>
                  <a:pt x="214087" y="265983"/>
                </a:lnTo>
                <a:lnTo>
                  <a:pt x="223596" y="201429"/>
                </a:lnTo>
                <a:lnTo>
                  <a:pt x="221153" y="168366"/>
                </a:lnTo>
                <a:lnTo>
                  <a:pt x="202834" y="107125"/>
                </a:lnTo>
                <a:lnTo>
                  <a:pt x="168724" y="54696"/>
                </a:lnTo>
                <a:lnTo>
                  <a:pt x="121703" y="13869"/>
                </a:lnTo>
                <a:lnTo>
                  <a:pt x="96754" y="0"/>
                </a:lnTo>
                <a:close/>
              </a:path>
            </a:pathLst>
          </a:custGeom>
          <a:solidFill>
            <a:srgbClr val="C9CACC"/>
          </a:solidFill>
        </p:spPr>
        <p:txBody>
          <a:bodyPr wrap="square" lIns="0" tIns="0" rIns="0" bIns="0" rtlCol="0"/>
          <a:lstStyle/>
          <a:p>
            <a:endParaRPr sz="2178"/>
          </a:p>
        </p:txBody>
      </p:sp>
      <p:sp>
        <p:nvSpPr>
          <p:cNvPr id="56" name="object 174"/>
          <p:cNvSpPr/>
          <p:nvPr/>
        </p:nvSpPr>
        <p:spPr>
          <a:xfrm>
            <a:off x="5924968" y="1934347"/>
            <a:ext cx="692065" cy="5790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78"/>
          </a:p>
        </p:txBody>
      </p:sp>
      <p:sp>
        <p:nvSpPr>
          <p:cNvPr id="58" name="object 161"/>
          <p:cNvSpPr/>
          <p:nvPr/>
        </p:nvSpPr>
        <p:spPr>
          <a:xfrm>
            <a:off x="8590909" y="1935225"/>
            <a:ext cx="514830" cy="514830"/>
          </a:xfrm>
          <a:custGeom>
            <a:avLst/>
            <a:gdLst/>
            <a:ahLst/>
            <a:cxnLst/>
            <a:rect l="l" t="t" r="r" b="b"/>
            <a:pathLst>
              <a:path w="425450" h="425450">
                <a:moveTo>
                  <a:pt x="212507" y="0"/>
                </a:moveTo>
                <a:lnTo>
                  <a:pt x="151093" y="8985"/>
                </a:lnTo>
                <a:lnTo>
                  <a:pt x="96832" y="34283"/>
                </a:lnTo>
                <a:lnTo>
                  <a:pt x="52080" y="73103"/>
                </a:lnTo>
                <a:lnTo>
                  <a:pt x="19715" y="122915"/>
                </a:lnTo>
                <a:lnTo>
                  <a:pt x="2268" y="181103"/>
                </a:lnTo>
                <a:lnTo>
                  <a:pt x="0" y="212507"/>
                </a:lnTo>
                <a:lnTo>
                  <a:pt x="2268" y="243913"/>
                </a:lnTo>
                <a:lnTo>
                  <a:pt x="19715" y="302099"/>
                </a:lnTo>
                <a:lnTo>
                  <a:pt x="52080" y="351911"/>
                </a:lnTo>
                <a:lnTo>
                  <a:pt x="96832" y="390819"/>
                </a:lnTo>
                <a:lnTo>
                  <a:pt x="151093" y="416031"/>
                </a:lnTo>
                <a:lnTo>
                  <a:pt x="212507" y="425016"/>
                </a:lnTo>
                <a:lnTo>
                  <a:pt x="243913" y="422748"/>
                </a:lnTo>
                <a:lnTo>
                  <a:pt x="302099" y="405301"/>
                </a:lnTo>
                <a:lnTo>
                  <a:pt x="351913" y="372936"/>
                </a:lnTo>
                <a:lnTo>
                  <a:pt x="390819" y="328184"/>
                </a:lnTo>
                <a:lnTo>
                  <a:pt x="416031" y="273922"/>
                </a:lnTo>
                <a:lnTo>
                  <a:pt x="425016" y="212507"/>
                </a:lnTo>
                <a:lnTo>
                  <a:pt x="422748" y="181103"/>
                </a:lnTo>
                <a:lnTo>
                  <a:pt x="405301" y="122915"/>
                </a:lnTo>
                <a:lnTo>
                  <a:pt x="372849" y="73103"/>
                </a:lnTo>
                <a:lnTo>
                  <a:pt x="328184" y="34283"/>
                </a:lnTo>
                <a:lnTo>
                  <a:pt x="273922" y="8985"/>
                </a:lnTo>
                <a:lnTo>
                  <a:pt x="2125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178" dirty="0"/>
          </a:p>
        </p:txBody>
      </p:sp>
      <p:pic>
        <p:nvPicPr>
          <p:cNvPr id="57" name="Shopper 360.png"/>
          <p:cNvPicPr>
            <a:picLocks noChangeAspect="1"/>
          </p:cNvPicPr>
          <p:nvPr/>
        </p:nvPicPr>
        <p:blipFill rotWithShape="1">
          <a:blip r:embed="rId9">
            <a:extLst/>
          </a:blip>
          <a:srcRect r="55453"/>
          <a:stretch/>
        </p:blipFill>
        <p:spPr>
          <a:xfrm flipH="1">
            <a:off x="8626805" y="1973158"/>
            <a:ext cx="443372" cy="430003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object 27"/>
          <p:cNvSpPr/>
          <p:nvPr/>
        </p:nvSpPr>
        <p:spPr>
          <a:xfrm>
            <a:off x="3477713" y="4618277"/>
            <a:ext cx="6147" cy="43799"/>
          </a:xfrm>
          <a:custGeom>
            <a:avLst/>
            <a:gdLst/>
            <a:ahLst/>
            <a:cxnLst/>
            <a:rect l="l" t="t" r="r" b="b"/>
            <a:pathLst>
              <a:path w="5079" h="36194">
                <a:moveTo>
                  <a:pt x="0" y="0"/>
                </a:moveTo>
                <a:lnTo>
                  <a:pt x="2093" y="8862"/>
                </a:lnTo>
                <a:lnTo>
                  <a:pt x="3533" y="17774"/>
                </a:lnTo>
                <a:lnTo>
                  <a:pt x="4318" y="26718"/>
                </a:lnTo>
                <a:lnTo>
                  <a:pt x="4449" y="35679"/>
                </a:lnTo>
              </a:path>
            </a:pathLst>
          </a:custGeom>
          <a:ln w="65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78"/>
          </a:p>
        </p:txBody>
      </p:sp>
      <p:sp>
        <p:nvSpPr>
          <p:cNvPr id="60" name="object 161"/>
          <p:cNvSpPr/>
          <p:nvPr/>
        </p:nvSpPr>
        <p:spPr>
          <a:xfrm>
            <a:off x="3117847" y="4483580"/>
            <a:ext cx="514830" cy="514830"/>
          </a:xfrm>
          <a:custGeom>
            <a:avLst/>
            <a:gdLst/>
            <a:ahLst/>
            <a:cxnLst/>
            <a:rect l="l" t="t" r="r" b="b"/>
            <a:pathLst>
              <a:path w="425450" h="425450">
                <a:moveTo>
                  <a:pt x="212507" y="0"/>
                </a:moveTo>
                <a:lnTo>
                  <a:pt x="151093" y="8985"/>
                </a:lnTo>
                <a:lnTo>
                  <a:pt x="96832" y="34283"/>
                </a:lnTo>
                <a:lnTo>
                  <a:pt x="52080" y="73103"/>
                </a:lnTo>
                <a:lnTo>
                  <a:pt x="19715" y="122915"/>
                </a:lnTo>
                <a:lnTo>
                  <a:pt x="2268" y="181103"/>
                </a:lnTo>
                <a:lnTo>
                  <a:pt x="0" y="212507"/>
                </a:lnTo>
                <a:lnTo>
                  <a:pt x="2268" y="243913"/>
                </a:lnTo>
                <a:lnTo>
                  <a:pt x="19715" y="302099"/>
                </a:lnTo>
                <a:lnTo>
                  <a:pt x="52080" y="351911"/>
                </a:lnTo>
                <a:lnTo>
                  <a:pt x="96832" y="390819"/>
                </a:lnTo>
                <a:lnTo>
                  <a:pt x="151093" y="416031"/>
                </a:lnTo>
                <a:lnTo>
                  <a:pt x="212507" y="425016"/>
                </a:lnTo>
                <a:lnTo>
                  <a:pt x="243913" y="422748"/>
                </a:lnTo>
                <a:lnTo>
                  <a:pt x="302099" y="405301"/>
                </a:lnTo>
                <a:lnTo>
                  <a:pt x="351913" y="372936"/>
                </a:lnTo>
                <a:lnTo>
                  <a:pt x="390819" y="328184"/>
                </a:lnTo>
                <a:lnTo>
                  <a:pt x="416031" y="273922"/>
                </a:lnTo>
                <a:lnTo>
                  <a:pt x="425016" y="212507"/>
                </a:lnTo>
                <a:lnTo>
                  <a:pt x="422748" y="181103"/>
                </a:lnTo>
                <a:lnTo>
                  <a:pt x="405301" y="122915"/>
                </a:lnTo>
                <a:lnTo>
                  <a:pt x="372849" y="73103"/>
                </a:lnTo>
                <a:lnTo>
                  <a:pt x="328184" y="34283"/>
                </a:lnTo>
                <a:lnTo>
                  <a:pt x="273922" y="8985"/>
                </a:lnTo>
                <a:lnTo>
                  <a:pt x="2125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178"/>
          </a:p>
        </p:txBody>
      </p:sp>
      <p:sp>
        <p:nvSpPr>
          <p:cNvPr id="61" name="object 162"/>
          <p:cNvSpPr/>
          <p:nvPr/>
        </p:nvSpPr>
        <p:spPr>
          <a:xfrm>
            <a:off x="3104440" y="4470172"/>
            <a:ext cx="388044" cy="541725"/>
          </a:xfrm>
          <a:custGeom>
            <a:avLst/>
            <a:gdLst/>
            <a:ahLst/>
            <a:cxnLst/>
            <a:rect l="l" t="t" r="r" b="b"/>
            <a:pathLst>
              <a:path w="320675" h="447675">
                <a:moveTo>
                  <a:pt x="223587" y="0"/>
                </a:moveTo>
                <a:lnTo>
                  <a:pt x="159033" y="9508"/>
                </a:lnTo>
                <a:lnTo>
                  <a:pt x="101805" y="36028"/>
                </a:lnTo>
                <a:lnTo>
                  <a:pt x="54871" y="76942"/>
                </a:lnTo>
                <a:lnTo>
                  <a:pt x="20761" y="129372"/>
                </a:lnTo>
                <a:lnTo>
                  <a:pt x="2442" y="190525"/>
                </a:lnTo>
                <a:lnTo>
                  <a:pt x="0" y="223587"/>
                </a:lnTo>
                <a:lnTo>
                  <a:pt x="2442" y="256650"/>
                </a:lnTo>
                <a:lnTo>
                  <a:pt x="20761" y="317889"/>
                </a:lnTo>
                <a:lnTo>
                  <a:pt x="54871" y="370319"/>
                </a:lnTo>
                <a:lnTo>
                  <a:pt x="101805" y="411145"/>
                </a:lnTo>
                <a:lnTo>
                  <a:pt x="159033" y="437753"/>
                </a:lnTo>
                <a:lnTo>
                  <a:pt x="223587" y="447174"/>
                </a:lnTo>
                <a:lnTo>
                  <a:pt x="256650" y="444732"/>
                </a:lnTo>
                <a:lnTo>
                  <a:pt x="288142" y="437753"/>
                </a:lnTo>
                <a:lnTo>
                  <a:pt x="317803" y="426412"/>
                </a:lnTo>
                <a:lnTo>
                  <a:pt x="320333" y="425016"/>
                </a:lnTo>
                <a:lnTo>
                  <a:pt x="223587" y="425016"/>
                </a:lnTo>
                <a:lnTo>
                  <a:pt x="190874" y="422399"/>
                </a:lnTo>
                <a:lnTo>
                  <a:pt x="131029" y="402509"/>
                </a:lnTo>
                <a:lnTo>
                  <a:pt x="81130" y="366044"/>
                </a:lnTo>
                <a:lnTo>
                  <a:pt x="44665" y="316146"/>
                </a:lnTo>
                <a:lnTo>
                  <a:pt x="24775" y="256301"/>
                </a:lnTo>
                <a:lnTo>
                  <a:pt x="22157" y="223587"/>
                </a:lnTo>
                <a:lnTo>
                  <a:pt x="24775" y="190873"/>
                </a:lnTo>
                <a:lnTo>
                  <a:pt x="44665" y="131029"/>
                </a:lnTo>
                <a:lnTo>
                  <a:pt x="81130" y="81130"/>
                </a:lnTo>
                <a:lnTo>
                  <a:pt x="131029" y="44664"/>
                </a:lnTo>
                <a:lnTo>
                  <a:pt x="190874" y="24775"/>
                </a:lnTo>
                <a:lnTo>
                  <a:pt x="223587" y="22157"/>
                </a:lnTo>
                <a:lnTo>
                  <a:pt x="320333" y="22157"/>
                </a:lnTo>
                <a:lnTo>
                  <a:pt x="317803" y="20761"/>
                </a:lnTo>
                <a:lnTo>
                  <a:pt x="288142" y="9508"/>
                </a:lnTo>
                <a:lnTo>
                  <a:pt x="256650" y="2442"/>
                </a:lnTo>
                <a:lnTo>
                  <a:pt x="223587" y="0"/>
                </a:lnTo>
                <a:close/>
              </a:path>
            </a:pathLst>
          </a:custGeom>
          <a:solidFill>
            <a:srgbClr val="C9CACC"/>
          </a:solidFill>
        </p:spPr>
        <p:txBody>
          <a:bodyPr wrap="square" lIns="0" tIns="0" rIns="0" bIns="0" rtlCol="0"/>
          <a:lstStyle/>
          <a:p>
            <a:endParaRPr sz="2178"/>
          </a:p>
        </p:txBody>
      </p:sp>
      <p:sp>
        <p:nvSpPr>
          <p:cNvPr id="62" name="object 163"/>
          <p:cNvSpPr/>
          <p:nvPr/>
        </p:nvSpPr>
        <p:spPr>
          <a:xfrm>
            <a:off x="3374998" y="4496985"/>
            <a:ext cx="271245" cy="487936"/>
          </a:xfrm>
          <a:custGeom>
            <a:avLst/>
            <a:gdLst/>
            <a:ahLst/>
            <a:cxnLst/>
            <a:rect l="l" t="t" r="r" b="b"/>
            <a:pathLst>
              <a:path w="224154" h="403225">
                <a:moveTo>
                  <a:pt x="96746" y="0"/>
                </a:moveTo>
                <a:lnTo>
                  <a:pt x="0" y="0"/>
                </a:lnTo>
                <a:lnTo>
                  <a:pt x="32713" y="2617"/>
                </a:lnTo>
                <a:lnTo>
                  <a:pt x="63682" y="10294"/>
                </a:lnTo>
                <a:lnTo>
                  <a:pt x="118903" y="38907"/>
                </a:lnTo>
                <a:lnTo>
                  <a:pt x="162609" y="82525"/>
                </a:lnTo>
                <a:lnTo>
                  <a:pt x="191136" y="137746"/>
                </a:lnTo>
                <a:lnTo>
                  <a:pt x="201429" y="201429"/>
                </a:lnTo>
                <a:lnTo>
                  <a:pt x="198813" y="234143"/>
                </a:lnTo>
                <a:lnTo>
                  <a:pt x="178922" y="293988"/>
                </a:lnTo>
                <a:lnTo>
                  <a:pt x="142458" y="343886"/>
                </a:lnTo>
                <a:lnTo>
                  <a:pt x="92558" y="380352"/>
                </a:lnTo>
                <a:lnTo>
                  <a:pt x="32713" y="400241"/>
                </a:lnTo>
                <a:lnTo>
                  <a:pt x="0" y="402859"/>
                </a:lnTo>
                <a:lnTo>
                  <a:pt x="96746" y="402859"/>
                </a:lnTo>
                <a:lnTo>
                  <a:pt x="146645" y="370145"/>
                </a:lnTo>
                <a:lnTo>
                  <a:pt x="187559" y="323212"/>
                </a:lnTo>
                <a:lnTo>
                  <a:pt x="214078" y="265984"/>
                </a:lnTo>
                <a:lnTo>
                  <a:pt x="223588" y="201429"/>
                </a:lnTo>
                <a:lnTo>
                  <a:pt x="221145" y="168367"/>
                </a:lnTo>
                <a:lnTo>
                  <a:pt x="202825" y="107214"/>
                </a:lnTo>
                <a:lnTo>
                  <a:pt x="168715" y="54785"/>
                </a:lnTo>
                <a:lnTo>
                  <a:pt x="121782" y="13870"/>
                </a:lnTo>
                <a:lnTo>
                  <a:pt x="96746" y="0"/>
                </a:lnTo>
                <a:close/>
              </a:path>
            </a:pathLst>
          </a:custGeom>
          <a:solidFill>
            <a:srgbClr val="C9CACC"/>
          </a:solidFill>
        </p:spPr>
        <p:txBody>
          <a:bodyPr wrap="square" lIns="0" tIns="0" rIns="0" bIns="0" rtlCol="0"/>
          <a:lstStyle/>
          <a:p>
            <a:endParaRPr sz="2178"/>
          </a:p>
        </p:txBody>
      </p:sp>
      <p:sp>
        <p:nvSpPr>
          <p:cNvPr id="63" name="object 164"/>
          <p:cNvSpPr/>
          <p:nvPr/>
        </p:nvSpPr>
        <p:spPr>
          <a:xfrm>
            <a:off x="3199975" y="4547128"/>
            <a:ext cx="326571" cy="391886"/>
          </a:xfrm>
          <a:custGeom>
            <a:avLst/>
            <a:gdLst/>
            <a:ahLst/>
            <a:cxnLst/>
            <a:rect l="l" t="t" r="r" b="b"/>
            <a:pathLst>
              <a:path w="269875" h="323850">
                <a:moveTo>
                  <a:pt x="151268" y="0"/>
                </a:moveTo>
                <a:lnTo>
                  <a:pt x="92383" y="12736"/>
                </a:lnTo>
                <a:lnTo>
                  <a:pt x="44229" y="47369"/>
                </a:lnTo>
                <a:lnTo>
                  <a:pt x="11864" y="98752"/>
                </a:lnTo>
                <a:lnTo>
                  <a:pt x="0" y="161649"/>
                </a:lnTo>
                <a:lnTo>
                  <a:pt x="3053" y="194275"/>
                </a:lnTo>
                <a:lnTo>
                  <a:pt x="25821" y="252114"/>
                </a:lnTo>
                <a:lnTo>
                  <a:pt x="66648" y="295732"/>
                </a:lnTo>
                <a:lnTo>
                  <a:pt x="120735" y="320071"/>
                </a:lnTo>
                <a:lnTo>
                  <a:pt x="151268" y="323386"/>
                </a:lnTo>
                <a:lnTo>
                  <a:pt x="166970" y="322513"/>
                </a:lnTo>
                <a:lnTo>
                  <a:pt x="182325" y="319897"/>
                </a:lnTo>
                <a:lnTo>
                  <a:pt x="197067" y="315796"/>
                </a:lnTo>
                <a:lnTo>
                  <a:pt x="211199" y="310126"/>
                </a:lnTo>
                <a:lnTo>
                  <a:pt x="211287" y="292854"/>
                </a:lnTo>
                <a:lnTo>
                  <a:pt x="206838" y="261360"/>
                </a:lnTo>
                <a:lnTo>
                  <a:pt x="131377" y="241733"/>
                </a:lnTo>
                <a:lnTo>
                  <a:pt x="125970" y="241559"/>
                </a:lnTo>
                <a:lnTo>
                  <a:pt x="121171" y="239203"/>
                </a:lnTo>
                <a:lnTo>
                  <a:pt x="118380" y="236411"/>
                </a:lnTo>
                <a:lnTo>
                  <a:pt x="112448" y="236411"/>
                </a:lnTo>
                <a:lnTo>
                  <a:pt x="87497" y="225943"/>
                </a:lnTo>
                <a:lnTo>
                  <a:pt x="78861" y="206750"/>
                </a:lnTo>
                <a:lnTo>
                  <a:pt x="58797" y="206750"/>
                </a:lnTo>
                <a:lnTo>
                  <a:pt x="42919" y="202737"/>
                </a:lnTo>
                <a:lnTo>
                  <a:pt x="30184" y="192793"/>
                </a:lnTo>
                <a:lnTo>
                  <a:pt x="21808" y="178487"/>
                </a:lnTo>
                <a:lnTo>
                  <a:pt x="19192" y="161301"/>
                </a:lnTo>
                <a:lnTo>
                  <a:pt x="21198" y="149437"/>
                </a:lnTo>
                <a:lnTo>
                  <a:pt x="25909" y="138968"/>
                </a:lnTo>
                <a:lnTo>
                  <a:pt x="32975" y="130331"/>
                </a:lnTo>
                <a:lnTo>
                  <a:pt x="41873" y="123875"/>
                </a:lnTo>
                <a:lnTo>
                  <a:pt x="41437" y="121607"/>
                </a:lnTo>
                <a:lnTo>
                  <a:pt x="41175" y="119426"/>
                </a:lnTo>
                <a:lnTo>
                  <a:pt x="41262" y="117072"/>
                </a:lnTo>
                <a:lnTo>
                  <a:pt x="43618" y="106254"/>
                </a:lnTo>
                <a:lnTo>
                  <a:pt x="49462" y="97618"/>
                </a:lnTo>
                <a:lnTo>
                  <a:pt x="57924" y="91860"/>
                </a:lnTo>
                <a:lnTo>
                  <a:pt x="68131" y="89941"/>
                </a:lnTo>
                <a:lnTo>
                  <a:pt x="72318" y="83049"/>
                </a:lnTo>
                <a:lnTo>
                  <a:pt x="78077" y="77815"/>
                </a:lnTo>
                <a:lnTo>
                  <a:pt x="85143" y="74500"/>
                </a:lnTo>
                <a:lnTo>
                  <a:pt x="92994" y="73540"/>
                </a:lnTo>
                <a:lnTo>
                  <a:pt x="104858" y="73540"/>
                </a:lnTo>
                <a:lnTo>
                  <a:pt x="107213" y="70487"/>
                </a:lnTo>
                <a:lnTo>
                  <a:pt x="112709" y="66300"/>
                </a:lnTo>
                <a:lnTo>
                  <a:pt x="119077" y="63682"/>
                </a:lnTo>
                <a:lnTo>
                  <a:pt x="126056" y="62898"/>
                </a:lnTo>
                <a:lnTo>
                  <a:pt x="158247" y="62898"/>
                </a:lnTo>
                <a:lnTo>
                  <a:pt x="159293" y="62548"/>
                </a:lnTo>
                <a:lnTo>
                  <a:pt x="165313" y="62025"/>
                </a:lnTo>
                <a:lnTo>
                  <a:pt x="269561" y="62025"/>
                </a:lnTo>
                <a:lnTo>
                  <a:pt x="258220" y="47369"/>
                </a:lnTo>
                <a:lnTo>
                  <a:pt x="235800" y="27566"/>
                </a:lnTo>
                <a:lnTo>
                  <a:pt x="210153" y="12736"/>
                </a:lnTo>
                <a:lnTo>
                  <a:pt x="181714" y="3314"/>
                </a:lnTo>
                <a:lnTo>
                  <a:pt x="151268" y="0"/>
                </a:lnTo>
                <a:close/>
              </a:path>
            </a:pathLst>
          </a:custGeom>
          <a:solidFill>
            <a:srgbClr val="049DBB"/>
          </a:solidFill>
        </p:spPr>
        <p:txBody>
          <a:bodyPr wrap="square" lIns="0" tIns="0" rIns="0" bIns="0" rtlCol="0"/>
          <a:lstStyle/>
          <a:p>
            <a:endParaRPr sz="2178"/>
          </a:p>
        </p:txBody>
      </p:sp>
      <p:sp>
        <p:nvSpPr>
          <p:cNvPr id="64" name="object 165"/>
          <p:cNvSpPr/>
          <p:nvPr/>
        </p:nvSpPr>
        <p:spPr>
          <a:xfrm>
            <a:off x="3478874" y="4662930"/>
            <a:ext cx="87598" cy="245889"/>
          </a:xfrm>
          <a:custGeom>
            <a:avLst/>
            <a:gdLst/>
            <a:ahLst/>
            <a:cxnLst/>
            <a:rect l="l" t="t" r="r" b="b"/>
            <a:pathLst>
              <a:path w="72389" h="203200">
                <a:moveTo>
                  <a:pt x="58623" y="0"/>
                </a:moveTo>
                <a:lnTo>
                  <a:pt x="13695" y="0"/>
                </a:lnTo>
                <a:lnTo>
                  <a:pt x="23902" y="2617"/>
                </a:lnTo>
                <a:lnTo>
                  <a:pt x="32103" y="8986"/>
                </a:lnTo>
                <a:lnTo>
                  <a:pt x="37424" y="18233"/>
                </a:lnTo>
                <a:lnTo>
                  <a:pt x="39169" y="29225"/>
                </a:lnTo>
                <a:lnTo>
                  <a:pt x="38470" y="34458"/>
                </a:lnTo>
                <a:lnTo>
                  <a:pt x="36987" y="39256"/>
                </a:lnTo>
                <a:lnTo>
                  <a:pt x="34719" y="43705"/>
                </a:lnTo>
                <a:lnTo>
                  <a:pt x="31841" y="47544"/>
                </a:lnTo>
                <a:lnTo>
                  <a:pt x="34806" y="52343"/>
                </a:lnTo>
                <a:lnTo>
                  <a:pt x="36551" y="58012"/>
                </a:lnTo>
                <a:lnTo>
                  <a:pt x="36114" y="69615"/>
                </a:lnTo>
                <a:lnTo>
                  <a:pt x="34457" y="74500"/>
                </a:lnTo>
                <a:lnTo>
                  <a:pt x="31841" y="78687"/>
                </a:lnTo>
                <a:lnTo>
                  <a:pt x="33149" y="83398"/>
                </a:lnTo>
                <a:lnTo>
                  <a:pt x="34022" y="88371"/>
                </a:lnTo>
                <a:lnTo>
                  <a:pt x="33846" y="93517"/>
                </a:lnTo>
                <a:lnTo>
                  <a:pt x="30881" y="108698"/>
                </a:lnTo>
                <a:lnTo>
                  <a:pt x="23641" y="121521"/>
                </a:lnTo>
                <a:lnTo>
                  <a:pt x="13084" y="131117"/>
                </a:lnTo>
                <a:lnTo>
                  <a:pt x="0" y="136787"/>
                </a:lnTo>
                <a:lnTo>
                  <a:pt x="1569" y="152577"/>
                </a:lnTo>
                <a:lnTo>
                  <a:pt x="2006" y="169414"/>
                </a:lnTo>
                <a:lnTo>
                  <a:pt x="1657" y="186512"/>
                </a:lnTo>
                <a:lnTo>
                  <a:pt x="609" y="203086"/>
                </a:lnTo>
                <a:lnTo>
                  <a:pt x="24513" y="183459"/>
                </a:lnTo>
                <a:lnTo>
                  <a:pt x="44229" y="159207"/>
                </a:lnTo>
                <a:lnTo>
                  <a:pt x="59232" y="131029"/>
                </a:lnTo>
                <a:lnTo>
                  <a:pt x="68742" y="99711"/>
                </a:lnTo>
                <a:lnTo>
                  <a:pt x="72057" y="65951"/>
                </a:lnTo>
                <a:lnTo>
                  <a:pt x="69004" y="33412"/>
                </a:lnTo>
                <a:lnTo>
                  <a:pt x="60105" y="3054"/>
                </a:lnTo>
                <a:lnTo>
                  <a:pt x="58623" y="0"/>
                </a:lnTo>
                <a:close/>
              </a:path>
            </a:pathLst>
          </a:custGeom>
          <a:solidFill>
            <a:srgbClr val="049DBB"/>
          </a:solidFill>
        </p:spPr>
        <p:txBody>
          <a:bodyPr wrap="square" lIns="0" tIns="0" rIns="0" bIns="0" rtlCol="0"/>
          <a:lstStyle/>
          <a:p>
            <a:endParaRPr sz="2178"/>
          </a:p>
        </p:txBody>
      </p:sp>
      <p:sp>
        <p:nvSpPr>
          <p:cNvPr id="65" name="object 166"/>
          <p:cNvSpPr/>
          <p:nvPr/>
        </p:nvSpPr>
        <p:spPr>
          <a:xfrm>
            <a:off x="3358953" y="4830988"/>
            <a:ext cx="79145" cy="9221"/>
          </a:xfrm>
          <a:custGeom>
            <a:avLst/>
            <a:gdLst/>
            <a:ahLst/>
            <a:cxnLst/>
            <a:rect l="l" t="t" r="r" b="b"/>
            <a:pathLst>
              <a:path w="65404" h="7619">
                <a:moveTo>
                  <a:pt x="16488" y="0"/>
                </a:moveTo>
                <a:lnTo>
                  <a:pt x="13086" y="3140"/>
                </a:lnTo>
                <a:lnTo>
                  <a:pt x="9072" y="5408"/>
                </a:lnTo>
                <a:lnTo>
                  <a:pt x="4711" y="6804"/>
                </a:lnTo>
                <a:lnTo>
                  <a:pt x="0" y="7153"/>
                </a:lnTo>
                <a:lnTo>
                  <a:pt x="64904" y="7153"/>
                </a:lnTo>
                <a:lnTo>
                  <a:pt x="64469" y="6455"/>
                </a:lnTo>
                <a:lnTo>
                  <a:pt x="30620" y="6455"/>
                </a:lnTo>
                <a:lnTo>
                  <a:pt x="25124" y="6281"/>
                </a:lnTo>
                <a:lnTo>
                  <a:pt x="20152" y="3751"/>
                </a:lnTo>
                <a:lnTo>
                  <a:pt x="16488" y="0"/>
                </a:lnTo>
                <a:close/>
              </a:path>
            </a:pathLst>
          </a:custGeom>
          <a:solidFill>
            <a:srgbClr val="049DBB"/>
          </a:solidFill>
        </p:spPr>
        <p:txBody>
          <a:bodyPr wrap="square" lIns="0" tIns="0" rIns="0" bIns="0" rtlCol="0"/>
          <a:lstStyle/>
          <a:p>
            <a:endParaRPr sz="2178"/>
          </a:p>
        </p:txBody>
      </p:sp>
      <p:sp>
        <p:nvSpPr>
          <p:cNvPr id="66" name="object 167"/>
          <p:cNvSpPr/>
          <p:nvPr/>
        </p:nvSpPr>
        <p:spPr>
          <a:xfrm>
            <a:off x="3396007" y="4819270"/>
            <a:ext cx="41494" cy="19979"/>
          </a:xfrm>
          <a:custGeom>
            <a:avLst/>
            <a:gdLst/>
            <a:ahLst/>
            <a:cxnLst/>
            <a:rect l="l" t="t" r="r" b="b"/>
            <a:pathLst>
              <a:path w="34289" h="16510">
                <a:moveTo>
                  <a:pt x="21460" y="0"/>
                </a:moveTo>
                <a:lnTo>
                  <a:pt x="18319" y="6629"/>
                </a:lnTo>
                <a:lnTo>
                  <a:pt x="13434" y="11864"/>
                </a:lnTo>
                <a:lnTo>
                  <a:pt x="7152" y="15179"/>
                </a:lnTo>
                <a:lnTo>
                  <a:pt x="0" y="16137"/>
                </a:lnTo>
                <a:lnTo>
                  <a:pt x="33848" y="16137"/>
                </a:lnTo>
                <a:lnTo>
                  <a:pt x="29922" y="10293"/>
                </a:lnTo>
                <a:lnTo>
                  <a:pt x="21460" y="0"/>
                </a:lnTo>
                <a:close/>
              </a:path>
            </a:pathLst>
          </a:custGeom>
          <a:solidFill>
            <a:srgbClr val="049DBB"/>
          </a:solidFill>
        </p:spPr>
        <p:txBody>
          <a:bodyPr wrap="square" lIns="0" tIns="0" rIns="0" bIns="0" rtlCol="0"/>
          <a:lstStyle/>
          <a:p>
            <a:endParaRPr sz="2178"/>
          </a:p>
        </p:txBody>
      </p:sp>
      <p:sp>
        <p:nvSpPr>
          <p:cNvPr id="67" name="object 168"/>
          <p:cNvSpPr/>
          <p:nvPr/>
        </p:nvSpPr>
        <p:spPr>
          <a:xfrm>
            <a:off x="3336047" y="4832256"/>
            <a:ext cx="7684" cy="1537"/>
          </a:xfrm>
          <a:custGeom>
            <a:avLst/>
            <a:gdLst/>
            <a:ahLst/>
            <a:cxnLst/>
            <a:rect l="l" t="t" r="r" b="b"/>
            <a:pathLst>
              <a:path w="6350" h="1269">
                <a:moveTo>
                  <a:pt x="5059" y="0"/>
                </a:moveTo>
                <a:lnTo>
                  <a:pt x="2529" y="435"/>
                </a:lnTo>
                <a:lnTo>
                  <a:pt x="0" y="784"/>
                </a:lnTo>
                <a:lnTo>
                  <a:pt x="5932" y="784"/>
                </a:lnTo>
                <a:lnTo>
                  <a:pt x="5059" y="0"/>
                </a:lnTo>
                <a:close/>
              </a:path>
            </a:pathLst>
          </a:custGeom>
          <a:solidFill>
            <a:srgbClr val="049DBB"/>
          </a:solidFill>
        </p:spPr>
        <p:txBody>
          <a:bodyPr wrap="square" lIns="0" tIns="0" rIns="0" bIns="0" rtlCol="0"/>
          <a:lstStyle/>
          <a:p>
            <a:endParaRPr sz="2178"/>
          </a:p>
        </p:txBody>
      </p:sp>
      <p:sp>
        <p:nvSpPr>
          <p:cNvPr id="68" name="object 169"/>
          <p:cNvSpPr/>
          <p:nvPr/>
        </p:nvSpPr>
        <p:spPr>
          <a:xfrm>
            <a:off x="3271125" y="4791931"/>
            <a:ext cx="24589" cy="6147"/>
          </a:xfrm>
          <a:custGeom>
            <a:avLst/>
            <a:gdLst/>
            <a:ahLst/>
            <a:cxnLst/>
            <a:rect l="l" t="t" r="r" b="b"/>
            <a:pathLst>
              <a:path w="20320" h="5080">
                <a:moveTo>
                  <a:pt x="19104" y="0"/>
                </a:moveTo>
                <a:lnTo>
                  <a:pt x="14568" y="2006"/>
                </a:lnTo>
                <a:lnTo>
                  <a:pt x="9945" y="3489"/>
                </a:lnTo>
                <a:lnTo>
                  <a:pt x="5059" y="4274"/>
                </a:lnTo>
                <a:lnTo>
                  <a:pt x="0" y="4448"/>
                </a:lnTo>
                <a:lnTo>
                  <a:pt x="20064" y="4448"/>
                </a:lnTo>
                <a:lnTo>
                  <a:pt x="19104" y="0"/>
                </a:lnTo>
                <a:close/>
              </a:path>
            </a:pathLst>
          </a:custGeom>
          <a:solidFill>
            <a:srgbClr val="049DBB"/>
          </a:solidFill>
        </p:spPr>
        <p:txBody>
          <a:bodyPr wrap="square" lIns="0" tIns="0" rIns="0" bIns="0" rtlCol="0"/>
          <a:lstStyle/>
          <a:p>
            <a:endParaRPr sz="2178"/>
          </a:p>
        </p:txBody>
      </p:sp>
      <p:sp>
        <p:nvSpPr>
          <p:cNvPr id="69" name="object 170"/>
          <p:cNvSpPr/>
          <p:nvPr/>
        </p:nvSpPr>
        <p:spPr>
          <a:xfrm>
            <a:off x="3447205" y="4630629"/>
            <a:ext cx="102966" cy="33041"/>
          </a:xfrm>
          <a:custGeom>
            <a:avLst/>
            <a:gdLst/>
            <a:ahLst/>
            <a:cxnLst/>
            <a:rect l="l" t="t" r="r" b="b"/>
            <a:pathLst>
              <a:path w="85089" h="27305">
                <a:moveTo>
                  <a:pt x="70573" y="0"/>
                </a:moveTo>
                <a:lnTo>
                  <a:pt x="0" y="0"/>
                </a:lnTo>
                <a:lnTo>
                  <a:pt x="11515" y="2355"/>
                </a:lnTo>
                <a:lnTo>
                  <a:pt x="21459" y="8026"/>
                </a:lnTo>
                <a:lnTo>
                  <a:pt x="29397" y="16488"/>
                </a:lnTo>
                <a:lnTo>
                  <a:pt x="34719" y="27131"/>
                </a:lnTo>
                <a:lnTo>
                  <a:pt x="36376" y="26781"/>
                </a:lnTo>
                <a:lnTo>
                  <a:pt x="38121" y="26694"/>
                </a:lnTo>
                <a:lnTo>
                  <a:pt x="84794" y="26694"/>
                </a:lnTo>
                <a:lnTo>
                  <a:pt x="72406" y="2268"/>
                </a:lnTo>
                <a:lnTo>
                  <a:pt x="70573" y="0"/>
                </a:lnTo>
                <a:close/>
              </a:path>
            </a:pathLst>
          </a:custGeom>
          <a:solidFill>
            <a:srgbClr val="049DBB"/>
          </a:solidFill>
        </p:spPr>
        <p:txBody>
          <a:bodyPr wrap="square" lIns="0" tIns="0" rIns="0" bIns="0" rtlCol="0"/>
          <a:lstStyle/>
          <a:p>
            <a:endParaRPr sz="2178"/>
          </a:p>
        </p:txBody>
      </p:sp>
      <p:sp>
        <p:nvSpPr>
          <p:cNvPr id="70" name="object 171"/>
          <p:cNvSpPr/>
          <p:nvPr/>
        </p:nvSpPr>
        <p:spPr>
          <a:xfrm>
            <a:off x="3312507" y="4636118"/>
            <a:ext cx="14599" cy="3073"/>
          </a:xfrm>
          <a:custGeom>
            <a:avLst/>
            <a:gdLst/>
            <a:ahLst/>
            <a:cxnLst/>
            <a:rect l="l" t="t" r="r" b="b"/>
            <a:pathLst>
              <a:path w="12064" h="2539">
                <a:moveTo>
                  <a:pt x="11864" y="0"/>
                </a:moveTo>
                <a:lnTo>
                  <a:pt x="0" y="0"/>
                </a:lnTo>
                <a:lnTo>
                  <a:pt x="3576" y="173"/>
                </a:lnTo>
                <a:lnTo>
                  <a:pt x="6891" y="1046"/>
                </a:lnTo>
                <a:lnTo>
                  <a:pt x="9944" y="2529"/>
                </a:lnTo>
                <a:lnTo>
                  <a:pt x="11864" y="0"/>
                </a:lnTo>
                <a:close/>
              </a:path>
            </a:pathLst>
          </a:custGeom>
          <a:solidFill>
            <a:srgbClr val="049DBB"/>
          </a:solidFill>
        </p:spPr>
        <p:txBody>
          <a:bodyPr wrap="square" lIns="0" tIns="0" rIns="0" bIns="0" rtlCol="0"/>
          <a:lstStyle/>
          <a:p>
            <a:endParaRPr sz="2178"/>
          </a:p>
        </p:txBody>
      </p:sp>
      <p:sp>
        <p:nvSpPr>
          <p:cNvPr id="71" name="object 172"/>
          <p:cNvSpPr/>
          <p:nvPr/>
        </p:nvSpPr>
        <p:spPr>
          <a:xfrm>
            <a:off x="3400019" y="4622184"/>
            <a:ext cx="132934" cy="14599"/>
          </a:xfrm>
          <a:custGeom>
            <a:avLst/>
            <a:gdLst/>
            <a:ahLst/>
            <a:cxnLst/>
            <a:rect l="l" t="t" r="r" b="b"/>
            <a:pathLst>
              <a:path w="109854" h="12064">
                <a:moveTo>
                  <a:pt x="104247" y="0"/>
                </a:moveTo>
                <a:lnTo>
                  <a:pt x="0" y="0"/>
                </a:lnTo>
                <a:lnTo>
                  <a:pt x="6106" y="960"/>
                </a:lnTo>
                <a:lnTo>
                  <a:pt x="11515" y="3402"/>
                </a:lnTo>
                <a:lnTo>
                  <a:pt x="16313" y="6978"/>
                </a:lnTo>
                <a:lnTo>
                  <a:pt x="20238" y="11515"/>
                </a:lnTo>
                <a:lnTo>
                  <a:pt x="24601" y="9508"/>
                </a:lnTo>
                <a:lnTo>
                  <a:pt x="29137" y="7938"/>
                </a:lnTo>
                <a:lnTo>
                  <a:pt x="33935" y="7066"/>
                </a:lnTo>
                <a:lnTo>
                  <a:pt x="38995" y="6978"/>
                </a:lnTo>
                <a:lnTo>
                  <a:pt x="109569" y="6978"/>
                </a:lnTo>
                <a:lnTo>
                  <a:pt x="104247" y="0"/>
                </a:lnTo>
                <a:close/>
              </a:path>
            </a:pathLst>
          </a:custGeom>
          <a:solidFill>
            <a:srgbClr val="049DBB"/>
          </a:solidFill>
        </p:spPr>
        <p:txBody>
          <a:bodyPr wrap="square" lIns="0" tIns="0" rIns="0" bIns="0" rtlCol="0"/>
          <a:lstStyle/>
          <a:p>
            <a:endParaRPr sz="2178"/>
          </a:p>
        </p:txBody>
      </p:sp>
      <p:sp>
        <p:nvSpPr>
          <p:cNvPr id="72" name="object 173"/>
          <p:cNvSpPr/>
          <p:nvPr/>
        </p:nvSpPr>
        <p:spPr>
          <a:xfrm>
            <a:off x="3352514" y="4623241"/>
            <a:ext cx="39187" cy="11526"/>
          </a:xfrm>
          <a:custGeom>
            <a:avLst/>
            <a:gdLst/>
            <a:ahLst/>
            <a:cxnLst/>
            <a:rect l="l" t="t" r="r" b="b"/>
            <a:pathLst>
              <a:path w="32385" h="9525">
                <a:moveTo>
                  <a:pt x="32190" y="0"/>
                </a:moveTo>
                <a:lnTo>
                  <a:pt x="0" y="0"/>
                </a:lnTo>
                <a:lnTo>
                  <a:pt x="5321" y="784"/>
                </a:lnTo>
                <a:lnTo>
                  <a:pt x="10206" y="2617"/>
                </a:lnTo>
                <a:lnTo>
                  <a:pt x="14655" y="5408"/>
                </a:lnTo>
                <a:lnTo>
                  <a:pt x="18407" y="8985"/>
                </a:lnTo>
                <a:lnTo>
                  <a:pt x="22682" y="4798"/>
                </a:lnTo>
                <a:lnTo>
                  <a:pt x="27654" y="1569"/>
                </a:lnTo>
                <a:lnTo>
                  <a:pt x="32190" y="0"/>
                </a:lnTo>
                <a:close/>
              </a:path>
            </a:pathLst>
          </a:custGeom>
          <a:solidFill>
            <a:srgbClr val="049DBB"/>
          </a:solidFill>
        </p:spPr>
        <p:txBody>
          <a:bodyPr wrap="square" lIns="0" tIns="0" rIns="0" bIns="0" rtlCol="0"/>
          <a:lstStyle/>
          <a:p>
            <a:endParaRPr sz="2178"/>
          </a:p>
        </p:txBody>
      </p:sp>
      <p:sp>
        <p:nvSpPr>
          <p:cNvPr id="3" name="Rectángulo 2"/>
          <p:cNvSpPr/>
          <p:nvPr/>
        </p:nvSpPr>
        <p:spPr>
          <a:xfrm>
            <a:off x="8101013" y="6216139"/>
            <a:ext cx="37371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25" marR="17671" algn="ctr"/>
            <a:r>
              <a:rPr lang="es-ES_tradnl" sz="2800" spc="300" dirty="0">
                <a:solidFill>
                  <a:srgbClr val="3399CC"/>
                </a:solidFill>
              </a:rPr>
              <a:t>¡ENTRE OTROS!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257537" y="634998"/>
            <a:ext cx="79049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spc="300" dirty="0" smtClean="0">
                <a:solidFill>
                  <a:srgbClr val="3399CC"/>
                </a:solidFill>
              </a:rPr>
              <a:t>1. INVESTIGACIÓN DE MERCADOS</a:t>
            </a:r>
            <a:endParaRPr lang="es-ES" sz="3200" spc="300" dirty="0">
              <a:solidFill>
                <a:srgbClr val="3399CC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646243" y="1353445"/>
            <a:ext cx="50032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spc="300" dirty="0" smtClean="0">
                <a:solidFill>
                  <a:srgbClr val="333333"/>
                </a:solidFill>
              </a:rPr>
              <a:t>MODELOS DE INVESTIGACI</a:t>
            </a:r>
            <a:r>
              <a:rPr lang="es-ES_tradnl" sz="2000" spc="300" dirty="0" err="1" smtClean="0">
                <a:solidFill>
                  <a:srgbClr val="333333"/>
                </a:solidFill>
              </a:rPr>
              <a:t>Ó</a:t>
            </a:r>
            <a:r>
              <a:rPr lang="es-ES" sz="2000" spc="300" dirty="0" smtClean="0">
                <a:solidFill>
                  <a:srgbClr val="333333"/>
                </a:solidFill>
              </a:rPr>
              <a:t>N  </a:t>
            </a:r>
            <a:endParaRPr lang="es-ES" sz="2000" spc="3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12925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b="1023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1" name="object 8">
            <a:extLst>
              <a:ext uri="{FF2B5EF4-FFF2-40B4-BE49-F238E27FC236}">
                <a16:creationId xmlns="" xmlns:a16="http://schemas.microsoft.com/office/drawing/2014/main" id="{C1444948-C257-F048-B219-6210A81E92AA}"/>
              </a:ext>
            </a:extLst>
          </p:cNvPr>
          <p:cNvSpPr txBox="1"/>
          <p:nvPr/>
        </p:nvSpPr>
        <p:spPr>
          <a:xfrm>
            <a:off x="3749543" y="2050135"/>
            <a:ext cx="4692914" cy="4503150"/>
          </a:xfrm>
          <a:prstGeom prst="rect">
            <a:avLst/>
          </a:prstGeom>
          <a:noFill/>
        </p:spPr>
        <p:txBody>
          <a:bodyPr vert="horz" wrap="square" lIns="0" tIns="14599" rIns="0" bIns="0" rtlCol="0" anchor="t">
            <a:spAutoFit/>
          </a:bodyPr>
          <a:lstStyle/>
          <a:p>
            <a:pPr marL="15368" marR="6147" algn="ctr">
              <a:lnSpc>
                <a:spcPct val="150000"/>
              </a:lnSpc>
            </a:pPr>
            <a:r>
              <a:rPr lang="es-EC" spc="-6" dirty="0" smtClean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Recolección de información a través de app en ambiente móvil que aprovecha el </a:t>
            </a:r>
            <a:r>
              <a:rPr lang="es-EC" sz="3200" b="1" spc="-6" dirty="0" smtClean="0">
                <a:solidFill>
                  <a:srgbClr val="3399CC"/>
                </a:solidFill>
                <a:latin typeface="Avenir Book" charset="0"/>
                <a:ea typeface="Avenir Book" charset="0"/>
                <a:cs typeface="Avenir Book" charset="0"/>
              </a:rPr>
              <a:t>CROWSOURCING</a:t>
            </a:r>
            <a:r>
              <a:rPr lang="es-EC" sz="3200" spc="-6" dirty="0" smtClean="0">
                <a:solidFill>
                  <a:srgbClr val="3399CC"/>
                </a:solidFill>
                <a:latin typeface="Avenir Book" charset="0"/>
                <a:ea typeface="Avenir Book" charset="0"/>
                <a:cs typeface="Avenir Book" charset="0"/>
              </a:rPr>
              <a:t>.</a:t>
            </a:r>
            <a:endParaRPr lang="es-EC" spc="-6" dirty="0" smtClean="0">
              <a:solidFill>
                <a:srgbClr val="3399CC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marL="15368" marR="6147" algn="ctr">
              <a:lnSpc>
                <a:spcPct val="150000"/>
              </a:lnSpc>
            </a:pPr>
            <a:r>
              <a:rPr lang="es-EC" spc="-6" dirty="0" smtClean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10.000 agentes trabajando para nuestros clientes,  en sistema de misiones.</a:t>
            </a:r>
          </a:p>
          <a:p>
            <a:pPr marL="15368" marR="6147" algn="ctr">
              <a:lnSpc>
                <a:spcPct val="150000"/>
              </a:lnSpc>
            </a:pPr>
            <a:r>
              <a:rPr lang="es-EC" spc="-6" dirty="0" smtClean="0">
                <a:solidFill>
                  <a:srgbClr val="333333"/>
                </a:solidFill>
                <a:latin typeface="Avenir Book" charset="0"/>
                <a:ea typeface="Avenir Book" charset="0"/>
                <a:cs typeface="Avenir Book" charset="0"/>
              </a:rPr>
              <a:t>Estudios más versátiles, más recursivos, más eficientes.</a:t>
            </a:r>
          </a:p>
          <a:p>
            <a:pPr marL="15368" marR="6147" algn="ctr">
              <a:lnSpc>
                <a:spcPct val="150000"/>
              </a:lnSpc>
            </a:pPr>
            <a:r>
              <a:rPr lang="es-EC" sz="2800" b="1" spc="-6" dirty="0" smtClean="0">
                <a:solidFill>
                  <a:srgbClr val="3399CC"/>
                </a:solidFill>
                <a:latin typeface="Avenir Book" charset="0"/>
                <a:ea typeface="Avenir Book" charset="0"/>
                <a:cs typeface="Avenir Book" charset="0"/>
              </a:rPr>
              <a:t>RESULTADOS A TIEMPO REAL</a:t>
            </a:r>
            <a:endParaRPr lang="es-EC" sz="2800" b="1" dirty="0">
              <a:solidFill>
                <a:srgbClr val="3399CC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264937" y="1003658"/>
            <a:ext cx="5148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spc="300" dirty="0" smtClean="0">
                <a:solidFill>
                  <a:srgbClr val="3399CC"/>
                </a:solidFill>
              </a:rPr>
              <a:t>2. </a:t>
            </a:r>
            <a:r>
              <a:rPr lang="en-US" sz="3200" spc="300" dirty="0" smtClean="0">
                <a:solidFill>
                  <a:srgbClr val="3399CC"/>
                </a:solidFill>
              </a:rPr>
              <a:t>CLIENTE FANTASMA</a:t>
            </a:r>
            <a:endParaRPr lang="es-ES" sz="3200" spc="300" dirty="0">
              <a:solidFill>
                <a:srgbClr val="3399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75076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661" y="-8578"/>
            <a:ext cx="12199322" cy="6866578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4">
            <a:alphaModFix amt="2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b="1023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object 8">
            <a:extLst>
              <a:ext uri="{FF2B5EF4-FFF2-40B4-BE49-F238E27FC236}">
                <a16:creationId xmlns="" xmlns:a16="http://schemas.microsoft.com/office/drawing/2014/main" id="{C1444948-C257-F048-B219-6210A81E92AA}"/>
              </a:ext>
            </a:extLst>
          </p:cNvPr>
          <p:cNvSpPr txBox="1"/>
          <p:nvPr/>
        </p:nvSpPr>
        <p:spPr>
          <a:xfrm>
            <a:off x="2095501" y="4562958"/>
            <a:ext cx="8304388" cy="1816132"/>
          </a:xfrm>
          <a:prstGeom prst="rect">
            <a:avLst/>
          </a:prstGeom>
          <a:noFill/>
        </p:spPr>
        <p:txBody>
          <a:bodyPr vert="horz" wrap="square" lIns="0" tIns="14599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s-EC" dirty="0" smtClean="0">
                <a:solidFill>
                  <a:srgbClr val="404040"/>
                </a:solidFill>
                <a:latin typeface="Avenir Book" charset="0"/>
                <a:ea typeface="Avenir Book" charset="0"/>
                <a:cs typeface="Avenir Book" charset="0"/>
              </a:rPr>
              <a:t>Extraemos un importante conocimiento de la información contenida en las, identificando patrones válidos, entendibles y especialmente útiles al momento de diseñar sus estrategias. </a:t>
            </a:r>
          </a:p>
          <a:p>
            <a:pPr marL="182106" marR="6147" indent="-3073" algn="ctr">
              <a:lnSpc>
                <a:spcPct val="130000"/>
              </a:lnSpc>
              <a:spcBef>
                <a:spcPts val="115"/>
              </a:spcBef>
            </a:pPr>
            <a:r>
              <a:rPr lang="es-EC" dirty="0" smtClean="0">
                <a:solidFill>
                  <a:srgbClr val="404040"/>
                </a:solidFill>
                <a:latin typeface="Avenir Book" charset="0"/>
                <a:ea typeface="Avenir Book" charset="0"/>
                <a:cs typeface="Avenir Book" charset="0"/>
              </a:rPr>
              <a:t>Realizamos análisis de segmentación, canasta de productos y modelos de predicción.</a:t>
            </a:r>
            <a:endParaRPr lang="es-EC" dirty="0">
              <a:solidFill>
                <a:srgbClr val="404040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1792112" y="594435"/>
            <a:ext cx="915218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spc="300" dirty="0" smtClean="0">
                <a:solidFill>
                  <a:srgbClr val="3399CC"/>
                </a:solidFill>
              </a:rPr>
              <a:t>3.</a:t>
            </a:r>
            <a:r>
              <a:rPr lang="es-ES" sz="3200" spc="300" dirty="0" smtClean="0">
                <a:solidFill>
                  <a:srgbClr val="3399CC"/>
                </a:solidFill>
              </a:rPr>
              <a:t> </a:t>
            </a:r>
            <a:r>
              <a:rPr lang="es-ES" sz="2800" spc="300" dirty="0" smtClean="0">
                <a:solidFill>
                  <a:srgbClr val="3399CC"/>
                </a:solidFill>
              </a:rPr>
              <a:t>ARRENDAMIENTO, ACTUALIZACI</a:t>
            </a:r>
            <a:r>
              <a:rPr lang="es-ES_tradnl" sz="2800" spc="300" dirty="0" smtClean="0">
                <a:solidFill>
                  <a:srgbClr val="3399CC"/>
                </a:solidFill>
              </a:rPr>
              <a:t>Ó</a:t>
            </a:r>
            <a:r>
              <a:rPr lang="es-ES" sz="2800" spc="300" dirty="0" smtClean="0">
                <a:solidFill>
                  <a:srgbClr val="3399CC"/>
                </a:solidFill>
              </a:rPr>
              <a:t>N </a:t>
            </a:r>
          </a:p>
          <a:p>
            <a:pPr algn="ctr"/>
            <a:r>
              <a:rPr lang="es-ES" sz="2800" spc="300" dirty="0" smtClean="0">
                <a:solidFill>
                  <a:srgbClr val="3399CC"/>
                </a:solidFill>
              </a:rPr>
              <a:t>    Y ENRIQUECIMIENTO DE BASES </a:t>
            </a:r>
          </a:p>
          <a:p>
            <a:pPr algn="ctr"/>
            <a:r>
              <a:rPr lang="es-ES" sz="2800" spc="300" dirty="0" smtClean="0">
                <a:solidFill>
                  <a:srgbClr val="3399CC"/>
                </a:solidFill>
              </a:rPr>
              <a:t>     Y MINER</a:t>
            </a:r>
            <a:r>
              <a:rPr lang="es-ES_tradnl" sz="2800" spc="300" dirty="0" smtClean="0">
                <a:solidFill>
                  <a:srgbClr val="3399CC"/>
                </a:solidFill>
              </a:rPr>
              <a:t>Í</a:t>
            </a:r>
            <a:r>
              <a:rPr lang="es-ES" sz="2800" spc="300" dirty="0" smtClean="0">
                <a:solidFill>
                  <a:srgbClr val="3399CC"/>
                </a:solidFill>
              </a:rPr>
              <a:t>A DE DATOS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095501" y="2229540"/>
            <a:ext cx="83043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solidFill>
                  <a:schemeClr val="bg1">
                    <a:lumMod val="75000"/>
                    <a:lumOff val="25000"/>
                  </a:schemeClr>
                </a:solidFill>
                <a:latin typeface="Avenir Book"/>
                <a:cs typeface="Avenir Book"/>
              </a:rPr>
              <a:t>Contamos con la DATA de personas naturales y jurídicas más importante, completa y contactable del </a:t>
            </a:r>
            <a:r>
              <a:rPr lang="es-MX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/>
                <a:cs typeface="Avenir Book"/>
              </a:rPr>
              <a:t>Ecuador;  gracias </a:t>
            </a:r>
            <a:r>
              <a:rPr lang="es-MX" dirty="0">
                <a:solidFill>
                  <a:schemeClr val="bg1">
                    <a:lumMod val="75000"/>
                    <a:lumOff val="25000"/>
                  </a:schemeClr>
                </a:solidFill>
                <a:latin typeface="Avenir Book"/>
                <a:cs typeface="Avenir Book"/>
              </a:rPr>
              <a:t>a </a:t>
            </a:r>
            <a:r>
              <a:rPr lang="es-MX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/>
                <a:cs typeface="Avenir Book"/>
              </a:rPr>
              <a:t>ello se puede aprovechar los siguienetes servicios:</a:t>
            </a:r>
            <a:endParaRPr lang="es-MX" dirty="0">
              <a:solidFill>
                <a:schemeClr val="bg1">
                  <a:lumMod val="75000"/>
                  <a:lumOff val="25000"/>
                </a:schemeClr>
              </a:solidFill>
              <a:latin typeface="Avenir Book"/>
              <a:cs typeface="Avenir Book"/>
            </a:endParaRPr>
          </a:p>
          <a:p>
            <a:pPr marL="285750" indent="-285750">
              <a:buFont typeface="Wingdings" charset="2"/>
              <a:buChar char="Ø"/>
            </a:pPr>
            <a:r>
              <a:rPr lang="es-MX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/>
                <a:cs typeface="Avenir Book"/>
              </a:rPr>
              <a:t>Arrendamiento </a:t>
            </a:r>
            <a:r>
              <a:rPr lang="es-MX" dirty="0">
                <a:solidFill>
                  <a:schemeClr val="bg1">
                    <a:lumMod val="75000"/>
                    <a:lumOff val="25000"/>
                  </a:schemeClr>
                </a:solidFill>
                <a:latin typeface="Avenir Book"/>
                <a:cs typeface="Avenir Book"/>
              </a:rPr>
              <a:t>de bases de datos segmentadas.</a:t>
            </a:r>
          </a:p>
          <a:p>
            <a:pPr marL="285750" indent="-285750">
              <a:buFont typeface="Wingdings" charset="2"/>
              <a:buChar char="Ø"/>
            </a:pPr>
            <a:r>
              <a:rPr lang="es-MX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/>
                <a:cs typeface="Avenir Book"/>
              </a:rPr>
              <a:t>Actualizaciión de bases de datos (BBDD propiedad de los clientes)</a:t>
            </a:r>
          </a:p>
          <a:p>
            <a:pPr marL="285750" indent="-285750">
              <a:buFont typeface="Wingdings" charset="2"/>
              <a:buChar char="Ø"/>
            </a:pPr>
            <a:r>
              <a:rPr lang="es-MX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/>
                <a:cs typeface="Avenir Book"/>
              </a:rPr>
              <a:t>Enriquecimiento de de </a:t>
            </a:r>
            <a:r>
              <a:rPr lang="es-MX" dirty="0">
                <a:solidFill>
                  <a:schemeClr val="bg1">
                    <a:lumMod val="75000"/>
                    <a:lumOff val="25000"/>
                  </a:schemeClr>
                </a:solidFill>
                <a:latin typeface="Avenir Book"/>
                <a:cs typeface="Avenir Book"/>
              </a:rPr>
              <a:t>bases de datos</a:t>
            </a:r>
            <a:r>
              <a:rPr lang="es-MX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/>
                <a:cs typeface="Avenir Book"/>
              </a:rPr>
              <a:t>* (aumentar campos de información en cada registro) Aplicaciones </a:t>
            </a:r>
            <a:r>
              <a:rPr lang="es-MX" dirty="0">
                <a:solidFill>
                  <a:schemeClr val="bg1">
                    <a:lumMod val="75000"/>
                    <a:lumOff val="25000"/>
                  </a:schemeClr>
                </a:solidFill>
                <a:latin typeface="Avenir Book"/>
                <a:cs typeface="Avenir Book"/>
              </a:rPr>
              <a:t>transaccionales en </a:t>
            </a:r>
            <a:r>
              <a:rPr lang="es-MX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/>
                <a:cs typeface="Avenir Book"/>
              </a:rPr>
              <a:t>línea. </a:t>
            </a:r>
          </a:p>
          <a:p>
            <a:r>
              <a:rPr lang="es-MX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venir Book"/>
                <a:cs typeface="Avenir Book"/>
              </a:rPr>
              <a:t>* </a:t>
            </a:r>
            <a:r>
              <a:rPr lang="es-MX" sz="1400" dirty="0">
                <a:solidFill>
                  <a:schemeClr val="bg1">
                    <a:lumMod val="75000"/>
                    <a:lumOff val="25000"/>
                  </a:schemeClr>
                </a:solidFill>
                <a:latin typeface="Avenir Book"/>
                <a:cs typeface="Avenir Book"/>
              </a:rPr>
              <a:t>Se hace vía Batch o vía online.</a:t>
            </a:r>
            <a:endParaRPr lang="es-MX" dirty="0">
              <a:solidFill>
                <a:schemeClr val="bg1">
                  <a:lumMod val="75000"/>
                  <a:lumOff val="25000"/>
                </a:schemeClr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413562453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ción SurveyData" id="{46E7B714-F0E4-7744-8177-8ECB38A6575A}" vid="{61EED6B0-328E-9146-9E28-0EE651CE139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de Office</Template>
  <TotalTime>4169</TotalTime>
  <Words>912</Words>
  <Application>Microsoft Macintosh PowerPoint</Application>
  <PresentationFormat>Personalizado</PresentationFormat>
  <Paragraphs>106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(Estudiante) Mateo Rameix Robalino</dc:creator>
  <cp:lastModifiedBy>Maria Amparo</cp:lastModifiedBy>
  <cp:revision>173</cp:revision>
  <dcterms:created xsi:type="dcterms:W3CDTF">2018-03-22T15:24:19Z</dcterms:created>
  <dcterms:modified xsi:type="dcterms:W3CDTF">2019-09-06T16:08:45Z</dcterms:modified>
</cp:coreProperties>
</file>